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66" r:id="rId4"/>
    <p:sldId id="278" r:id="rId5"/>
    <p:sldId id="259" r:id="rId6"/>
    <p:sldId id="258" r:id="rId7"/>
    <p:sldId id="262" r:id="rId8"/>
    <p:sldId id="277" r:id="rId9"/>
    <p:sldId id="263" r:id="rId10"/>
    <p:sldId id="260" r:id="rId11"/>
    <p:sldId id="270" r:id="rId12"/>
    <p:sldId id="261" r:id="rId13"/>
    <p:sldId id="268" r:id="rId14"/>
    <p:sldId id="271" r:id="rId15"/>
    <p:sldId id="275" r:id="rId16"/>
    <p:sldId id="272" r:id="rId17"/>
    <p:sldId id="273" r:id="rId18"/>
    <p:sldId id="274" r:id="rId19"/>
    <p:sldId id="276" r:id="rId20"/>
    <p:sldId id="257" r:id="rId21"/>
    <p:sldId id="267" r:id="rId22"/>
    <p:sldId id="279" r:id="rId23"/>
    <p:sldId id="291" r:id="rId24"/>
    <p:sldId id="295" r:id="rId25"/>
    <p:sldId id="294" r:id="rId26"/>
    <p:sldId id="280" r:id="rId27"/>
    <p:sldId id="281" r:id="rId28"/>
    <p:sldId id="292" r:id="rId29"/>
    <p:sldId id="282" r:id="rId30"/>
    <p:sldId id="283" r:id="rId31"/>
    <p:sldId id="284" r:id="rId32"/>
    <p:sldId id="293" r:id="rId33"/>
    <p:sldId id="287" r:id="rId34"/>
    <p:sldId id="288" r:id="rId35"/>
    <p:sldId id="289" r:id="rId36"/>
    <p:sldId id="290" r:id="rId37"/>
    <p:sldId id="296"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0" autoAdjust="0"/>
    <p:restoredTop sz="94660"/>
  </p:normalViewPr>
  <p:slideViewPr>
    <p:cSldViewPr snapToGrid="0">
      <p:cViewPr varScale="1">
        <p:scale>
          <a:sx n="97" d="100"/>
          <a:sy n="97" d="100"/>
        </p:scale>
        <p:origin x="55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7/23/20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potifycharts.com/regional" TargetMode="External"/><Relationship Id="rId2" Type="http://schemas.openxmlformats.org/officeDocument/2006/relationships/hyperlink" Target="https://data.world/kcmillersean/billboard-hot-100-1958-2017"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3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22F0-C670-47FD-9BB2-33B4186063CA}"/>
              </a:ext>
            </a:extLst>
          </p:cNvPr>
          <p:cNvSpPr>
            <a:spLocks noGrp="1"/>
          </p:cNvSpPr>
          <p:nvPr>
            <p:ph type="ctrTitle"/>
          </p:nvPr>
        </p:nvSpPr>
        <p:spPr/>
        <p:txBody>
          <a:bodyPr/>
          <a:lstStyle/>
          <a:p>
            <a:r>
              <a:rPr lang="en-US" dirty="0"/>
              <a:t>What makes a song popular</a:t>
            </a:r>
          </a:p>
        </p:txBody>
      </p:sp>
      <p:pic>
        <p:nvPicPr>
          <p:cNvPr id="5" name="Picture 4" descr="A picture containing food, drawing&#10;&#10;Description automatically generated">
            <a:extLst>
              <a:ext uri="{FF2B5EF4-FFF2-40B4-BE49-F238E27FC236}">
                <a16:creationId xmlns:a16="http://schemas.microsoft.com/office/drawing/2014/main" id="{4FCAF57E-4CB8-428E-91EA-390BB612EC4C}"/>
              </a:ext>
            </a:extLst>
          </p:cNvPr>
          <p:cNvPicPr>
            <a:picLocks noChangeAspect="1"/>
          </p:cNvPicPr>
          <p:nvPr/>
        </p:nvPicPr>
        <p:blipFill>
          <a:blip r:embed="rId2"/>
          <a:stretch>
            <a:fillRect/>
          </a:stretch>
        </p:blipFill>
        <p:spPr>
          <a:xfrm>
            <a:off x="8449335" y="5374287"/>
            <a:ext cx="2057687" cy="714475"/>
          </a:xfrm>
          <a:prstGeom prst="rect">
            <a:avLst/>
          </a:prstGeom>
        </p:spPr>
      </p:pic>
      <p:pic>
        <p:nvPicPr>
          <p:cNvPr id="1026" name="Picture 2">
            <a:extLst>
              <a:ext uri="{FF2B5EF4-FFF2-40B4-BE49-F238E27FC236}">
                <a16:creationId xmlns:a16="http://schemas.microsoft.com/office/drawing/2014/main" id="{C2DB7DB5-8BFD-40BD-8857-BFBA373A1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474" y="5374287"/>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usic icon">
            <a:extLst>
              <a:ext uri="{FF2B5EF4-FFF2-40B4-BE49-F238E27FC236}">
                <a16:creationId xmlns:a16="http://schemas.microsoft.com/office/drawing/2014/main" id="{C9EE2414-EEF6-42AD-9A69-28B5406D67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34559" y="208922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sic icon">
            <a:extLst>
              <a:ext uri="{FF2B5EF4-FFF2-40B4-BE49-F238E27FC236}">
                <a16:creationId xmlns:a16="http://schemas.microsoft.com/office/drawing/2014/main" id="{EF844909-4BEC-4C6C-B837-19EF744A94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1799" y="274181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udio icon">
            <a:extLst>
              <a:ext uri="{FF2B5EF4-FFF2-40B4-BE49-F238E27FC236}">
                <a16:creationId xmlns:a16="http://schemas.microsoft.com/office/drawing/2014/main" id="{98F99F43-68E2-4AFA-89C0-B2E9E9D727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5517994"/>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ound Mixer icon">
            <a:extLst>
              <a:ext uri="{FF2B5EF4-FFF2-40B4-BE49-F238E27FC236}">
                <a16:creationId xmlns:a16="http://schemas.microsoft.com/office/drawing/2014/main" id="{B988319C-BDF1-4BE1-B33E-ABCA6C71E6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3362" y="36778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usic Amp icon">
            <a:extLst>
              <a:ext uri="{FF2B5EF4-FFF2-40B4-BE49-F238E27FC236}">
                <a16:creationId xmlns:a16="http://schemas.microsoft.com/office/drawing/2014/main" id="{6FBD4EAA-1F83-4179-952C-306EA49999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6975" y="376466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music billboard icons free">
            <a:extLst>
              <a:ext uri="{FF2B5EF4-FFF2-40B4-BE49-F238E27FC236}">
                <a16:creationId xmlns:a16="http://schemas.microsoft.com/office/drawing/2014/main" id="{3455DB1D-B22F-4E03-B6D9-32158A3E6B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2447" y="269472"/>
            <a:ext cx="16573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music billboard icons free">
            <a:extLst>
              <a:ext uri="{FF2B5EF4-FFF2-40B4-BE49-F238E27FC236}">
                <a16:creationId xmlns:a16="http://schemas.microsoft.com/office/drawing/2014/main" id="{75C56327-89B8-4C40-A9F4-2FA55D2EE19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87550" y="234917"/>
            <a:ext cx="20193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music billboard icons free">
            <a:extLst>
              <a:ext uri="{FF2B5EF4-FFF2-40B4-BE49-F238E27FC236}">
                <a16:creationId xmlns:a16="http://schemas.microsoft.com/office/drawing/2014/main" id="{722FF1AB-E0ED-4D75-86F5-0F651F78309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83500" y="3306597"/>
            <a:ext cx="22098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30840942-F552-4111-B423-F2FC29B6338C}"/>
              </a:ext>
            </a:extLst>
          </p:cNvPr>
          <p:cNvSpPr txBox="1">
            <a:spLocks/>
          </p:cNvSpPr>
          <p:nvPr/>
        </p:nvSpPr>
        <p:spPr>
          <a:xfrm>
            <a:off x="417512" y="4073927"/>
            <a:ext cx="8534400" cy="1507067"/>
          </a:xfrm>
          <a:prstGeom prst="rect">
            <a:avLst/>
          </a:prstGeom>
          <a:effectLst/>
        </p:spPr>
        <p:txBody>
          <a:bodyPr vert="horz" lIns="91440" tIns="45720" rIns="91440" bIns="45720" rtlCol="0" anchor="b">
            <a:normAutofit fontScale="75000" lnSpcReduction="20000"/>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Stephanie </a:t>
            </a:r>
            <a:r>
              <a:rPr lang="en-US" dirty="0" err="1"/>
              <a:t>Sammour</a:t>
            </a:r>
            <a:br>
              <a:rPr lang="en-US" dirty="0"/>
            </a:br>
            <a:r>
              <a:rPr lang="en-US" dirty="0"/>
              <a:t>Jordan Cline</a:t>
            </a:r>
            <a:br>
              <a:rPr lang="en-US" dirty="0"/>
            </a:br>
            <a:r>
              <a:rPr lang="en-US" dirty="0"/>
              <a:t>Bill Pezzullo</a:t>
            </a:r>
          </a:p>
        </p:txBody>
      </p:sp>
    </p:spTree>
    <p:extLst>
      <p:ext uri="{BB962C8B-B14F-4D97-AF65-F5344CB8AC3E}">
        <p14:creationId xmlns:p14="http://schemas.microsoft.com/office/powerpoint/2010/main" val="3947528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93A586D7-DCCF-4BC1-A146-61329DF87807}"/>
              </a:ext>
            </a:extLst>
          </p:cNvPr>
          <p:cNvPicPr>
            <a:picLocks noChangeAspect="1"/>
          </p:cNvPicPr>
          <p:nvPr/>
        </p:nvPicPr>
        <p:blipFill>
          <a:blip r:embed="rId2"/>
          <a:stretch>
            <a:fillRect/>
          </a:stretch>
        </p:blipFill>
        <p:spPr>
          <a:xfrm>
            <a:off x="290321" y="186619"/>
            <a:ext cx="5487650" cy="365843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882BC318-B2FF-440C-9FB6-042454E127E2}"/>
              </a:ext>
            </a:extLst>
          </p:cNvPr>
          <p:cNvPicPr>
            <a:picLocks noChangeAspect="1"/>
          </p:cNvPicPr>
          <p:nvPr/>
        </p:nvPicPr>
        <p:blipFill>
          <a:blip r:embed="rId3"/>
          <a:stretch>
            <a:fillRect/>
          </a:stretch>
        </p:blipFill>
        <p:spPr>
          <a:xfrm>
            <a:off x="6303193" y="191259"/>
            <a:ext cx="5487650" cy="365843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BAFEE906-E648-4995-BEEB-48FC87E88C1F}"/>
              </a:ext>
            </a:extLst>
          </p:cNvPr>
          <p:cNvPicPr>
            <a:picLocks noChangeAspect="1"/>
          </p:cNvPicPr>
          <p:nvPr/>
        </p:nvPicPr>
        <p:blipFill>
          <a:blip r:embed="rId4"/>
          <a:stretch>
            <a:fillRect/>
          </a:stretch>
        </p:blipFill>
        <p:spPr>
          <a:xfrm>
            <a:off x="3823229" y="3624856"/>
            <a:ext cx="4849716" cy="3233144"/>
          </a:xfrm>
          <a:prstGeom prst="rect">
            <a:avLst/>
          </a:prstGeom>
        </p:spPr>
      </p:pic>
    </p:spTree>
    <p:extLst>
      <p:ext uri="{BB962C8B-B14F-4D97-AF65-F5344CB8AC3E}">
        <p14:creationId xmlns:p14="http://schemas.microsoft.com/office/powerpoint/2010/main" val="1296043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5FB83-4E1B-44CD-AEBA-0CB0699DDCA0}"/>
              </a:ext>
            </a:extLst>
          </p:cNvPr>
          <p:cNvSpPr>
            <a:spLocks noGrp="1"/>
          </p:cNvSpPr>
          <p:nvPr>
            <p:ph type="title"/>
          </p:nvPr>
        </p:nvSpPr>
        <p:spPr/>
        <p:txBody>
          <a:bodyPr/>
          <a:lstStyle/>
          <a:p>
            <a:r>
              <a:rPr lang="en-US" dirty="0"/>
              <a:t>Trends over the Decade</a:t>
            </a:r>
          </a:p>
        </p:txBody>
      </p:sp>
      <p:sp>
        <p:nvSpPr>
          <p:cNvPr id="3" name="Text Placeholder 2">
            <a:extLst>
              <a:ext uri="{FF2B5EF4-FFF2-40B4-BE49-F238E27FC236}">
                <a16:creationId xmlns:a16="http://schemas.microsoft.com/office/drawing/2014/main" id="{A0A3622C-6085-44EC-A3C8-64A6A0BA3B39}"/>
              </a:ext>
            </a:extLst>
          </p:cNvPr>
          <p:cNvSpPr>
            <a:spLocks noGrp="1"/>
          </p:cNvSpPr>
          <p:nvPr>
            <p:ph type="body" idx="1"/>
          </p:nvPr>
        </p:nvSpPr>
        <p:spPr>
          <a:xfrm>
            <a:off x="684213" y="4495800"/>
            <a:ext cx="8534400" cy="864870"/>
          </a:xfrm>
        </p:spPr>
        <p:txBody>
          <a:bodyPr>
            <a:normAutofit lnSpcReduction="10000"/>
          </a:bodyPr>
          <a:lstStyle/>
          <a:p>
            <a:r>
              <a:rPr lang="en-US" dirty="0"/>
              <a:t>While the top songs have only a small correlation with the attributes for the full 60 years, we decided to breakdown the songs using the </a:t>
            </a:r>
            <a:r>
              <a:rPr lang="en-US" dirty="0" err="1"/>
              <a:t>WeekID</a:t>
            </a:r>
            <a:r>
              <a:rPr lang="en-US" dirty="0"/>
              <a:t> by decade.  </a:t>
            </a:r>
          </a:p>
        </p:txBody>
      </p:sp>
    </p:spTree>
    <p:extLst>
      <p:ext uri="{BB962C8B-B14F-4D97-AF65-F5344CB8AC3E}">
        <p14:creationId xmlns:p14="http://schemas.microsoft.com/office/powerpoint/2010/main" val="1039126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A622B4C-828C-46E8-BB1F-20268530DD90}"/>
              </a:ext>
            </a:extLst>
          </p:cNvPr>
          <p:cNvSpPr txBox="1"/>
          <p:nvPr/>
        </p:nvSpPr>
        <p:spPr>
          <a:xfrm>
            <a:off x="2673927" y="338096"/>
            <a:ext cx="6844145" cy="461665"/>
          </a:xfrm>
          <a:prstGeom prst="rect">
            <a:avLst/>
          </a:prstGeom>
          <a:noFill/>
        </p:spPr>
        <p:txBody>
          <a:bodyPr wrap="square" rtlCol="0">
            <a:spAutoFit/>
          </a:bodyPr>
          <a:lstStyle/>
          <a:p>
            <a:pPr algn="ctr"/>
            <a:r>
              <a:rPr lang="en-US" sz="2400" b="1" dirty="0"/>
              <a:t>Loudness trends over the last 60+ years</a:t>
            </a:r>
          </a:p>
        </p:txBody>
      </p:sp>
      <p:sp>
        <p:nvSpPr>
          <p:cNvPr id="6" name="TextBox 5">
            <a:extLst>
              <a:ext uri="{FF2B5EF4-FFF2-40B4-BE49-F238E27FC236}">
                <a16:creationId xmlns:a16="http://schemas.microsoft.com/office/drawing/2014/main" id="{988C996B-EC3A-4D76-A2FA-8A5D9A0CFAAD}"/>
              </a:ext>
            </a:extLst>
          </p:cNvPr>
          <p:cNvSpPr txBox="1"/>
          <p:nvPr/>
        </p:nvSpPr>
        <p:spPr>
          <a:xfrm>
            <a:off x="2493818" y="5333395"/>
            <a:ext cx="7992094" cy="461665"/>
          </a:xfrm>
          <a:prstGeom prst="rect">
            <a:avLst/>
          </a:prstGeom>
          <a:noFill/>
        </p:spPr>
        <p:txBody>
          <a:bodyPr wrap="square" rtlCol="0">
            <a:spAutoFit/>
          </a:bodyPr>
          <a:lstStyle/>
          <a:p>
            <a:r>
              <a:rPr lang="en-US" sz="2400" b="1" dirty="0">
                <a:solidFill>
                  <a:schemeClr val="tx2">
                    <a:lumMod val="75000"/>
                  </a:schemeClr>
                </a:solidFill>
              </a:rPr>
              <a:t>Music has increased in loudness over the years</a:t>
            </a:r>
          </a:p>
        </p:txBody>
      </p:sp>
      <p:pic>
        <p:nvPicPr>
          <p:cNvPr id="4" name="Picture 3" descr="A close up of text on a white background&#10;&#10;Description automatically generated">
            <a:extLst>
              <a:ext uri="{FF2B5EF4-FFF2-40B4-BE49-F238E27FC236}">
                <a16:creationId xmlns:a16="http://schemas.microsoft.com/office/drawing/2014/main" id="{205C3197-AEDD-4BFA-9660-12B2627D95B0}"/>
              </a:ext>
            </a:extLst>
          </p:cNvPr>
          <p:cNvPicPr>
            <a:picLocks noChangeAspect="1"/>
          </p:cNvPicPr>
          <p:nvPr/>
        </p:nvPicPr>
        <p:blipFill>
          <a:blip r:embed="rId2"/>
          <a:stretch>
            <a:fillRect/>
          </a:stretch>
        </p:blipFill>
        <p:spPr>
          <a:xfrm>
            <a:off x="276466" y="1349985"/>
            <a:ext cx="5487650" cy="3658433"/>
          </a:xfrm>
          <a:prstGeom prst="rect">
            <a:avLst/>
          </a:prstGeom>
        </p:spPr>
      </p:pic>
      <p:pic>
        <p:nvPicPr>
          <p:cNvPr id="7" name="Picture 6" descr="A close up of a map&#10;&#10;Description automatically generated">
            <a:extLst>
              <a:ext uri="{FF2B5EF4-FFF2-40B4-BE49-F238E27FC236}">
                <a16:creationId xmlns:a16="http://schemas.microsoft.com/office/drawing/2014/main" id="{325124A6-A57B-47FC-A3D8-485F68FFF50C}"/>
              </a:ext>
            </a:extLst>
          </p:cNvPr>
          <p:cNvPicPr>
            <a:picLocks noChangeAspect="1"/>
          </p:cNvPicPr>
          <p:nvPr/>
        </p:nvPicPr>
        <p:blipFill>
          <a:blip r:embed="rId3"/>
          <a:stretch>
            <a:fillRect/>
          </a:stretch>
        </p:blipFill>
        <p:spPr>
          <a:xfrm>
            <a:off x="3352174" y="1349984"/>
            <a:ext cx="5487650" cy="365843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77B8690B-4DF2-4F6C-B2BC-3D9E0322B92B}"/>
              </a:ext>
            </a:extLst>
          </p:cNvPr>
          <p:cNvPicPr>
            <a:picLocks noChangeAspect="1"/>
          </p:cNvPicPr>
          <p:nvPr/>
        </p:nvPicPr>
        <p:blipFill>
          <a:blip r:embed="rId4"/>
          <a:stretch>
            <a:fillRect/>
          </a:stretch>
        </p:blipFill>
        <p:spPr>
          <a:xfrm>
            <a:off x="6489865" y="1349984"/>
            <a:ext cx="5487650" cy="3658433"/>
          </a:xfrm>
          <a:prstGeom prst="rect">
            <a:avLst/>
          </a:prstGeom>
        </p:spPr>
      </p:pic>
    </p:spTree>
    <p:extLst>
      <p:ext uri="{BB962C8B-B14F-4D97-AF65-F5344CB8AC3E}">
        <p14:creationId xmlns:p14="http://schemas.microsoft.com/office/powerpoint/2010/main" val="3041711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F82BF3E2-EB0E-40D6-8835-2367A5316C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8480" y="1563968"/>
            <a:ext cx="6043520" cy="5294033"/>
          </a:xfrm>
          <a:custGeom>
            <a:avLst/>
            <a:gdLst>
              <a:gd name="connsiteX0" fmla="*/ 3600823 w 6043520"/>
              <a:gd name="connsiteY0" fmla="*/ 0 h 5294033"/>
              <a:gd name="connsiteX1" fmla="*/ 5891281 w 6043520"/>
              <a:gd name="connsiteY1" fmla="*/ 822253 h 5294033"/>
              <a:gd name="connsiteX2" fmla="*/ 6043520 w 6043520"/>
              <a:gd name="connsiteY2" fmla="*/ 960617 h 5294033"/>
              <a:gd name="connsiteX3" fmla="*/ 6043520 w 6043520"/>
              <a:gd name="connsiteY3" fmla="*/ 5294033 h 5294033"/>
              <a:gd name="connsiteX4" fmla="*/ 423445 w 6043520"/>
              <a:gd name="connsiteY4" fmla="*/ 5294033 h 5294033"/>
              <a:gd name="connsiteX5" fmla="*/ 282971 w 6043520"/>
              <a:gd name="connsiteY5" fmla="*/ 5002426 h 5294033"/>
              <a:gd name="connsiteX6" fmla="*/ 0 w 6043520"/>
              <a:gd name="connsiteY6" fmla="*/ 3600823 h 5294033"/>
              <a:gd name="connsiteX7" fmla="*/ 3600823 w 6043520"/>
              <a:gd name="connsiteY7" fmla="*/ 0 h 52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43520" h="5294033">
                <a:moveTo>
                  <a:pt x="3600823" y="0"/>
                </a:moveTo>
                <a:cubicBezTo>
                  <a:pt x="4470871" y="0"/>
                  <a:pt x="5268847" y="308574"/>
                  <a:pt x="5891281" y="822253"/>
                </a:cubicBezTo>
                <a:lnTo>
                  <a:pt x="6043520" y="960617"/>
                </a:lnTo>
                <a:lnTo>
                  <a:pt x="6043520" y="5294033"/>
                </a:lnTo>
                <a:lnTo>
                  <a:pt x="423445" y="5294033"/>
                </a:lnTo>
                <a:lnTo>
                  <a:pt x="282971" y="5002426"/>
                </a:lnTo>
                <a:cubicBezTo>
                  <a:pt x="100759" y="4571630"/>
                  <a:pt x="0" y="4097993"/>
                  <a:pt x="0" y="3600823"/>
                </a:cubicBezTo>
                <a:cubicBezTo>
                  <a:pt x="0" y="1612143"/>
                  <a:pt x="1612143" y="0"/>
                  <a:pt x="360082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CB6FFAAC-8A48-4FBF-BAFE-BAD367694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3728" y="1699214"/>
            <a:ext cx="5908273" cy="5158786"/>
          </a:xfrm>
          <a:custGeom>
            <a:avLst/>
            <a:gdLst>
              <a:gd name="connsiteX0" fmla="*/ 3465576 w 5908273"/>
              <a:gd name="connsiteY0" fmla="*/ 0 h 5158786"/>
              <a:gd name="connsiteX1" fmla="*/ 5670004 w 5908273"/>
              <a:gd name="connsiteY1" fmla="*/ 791369 h 5158786"/>
              <a:gd name="connsiteX2" fmla="*/ 5908273 w 5908273"/>
              <a:gd name="connsiteY2" fmla="*/ 1007923 h 5158786"/>
              <a:gd name="connsiteX3" fmla="*/ 5908273 w 5908273"/>
              <a:gd name="connsiteY3" fmla="*/ 5158786 h 5158786"/>
              <a:gd name="connsiteX4" fmla="*/ 443374 w 5908273"/>
              <a:gd name="connsiteY4" fmla="*/ 5158786 h 5158786"/>
              <a:gd name="connsiteX5" fmla="*/ 418277 w 5908273"/>
              <a:gd name="connsiteY5" fmla="*/ 5117476 h 5158786"/>
              <a:gd name="connsiteX6" fmla="*/ 0 w 5908273"/>
              <a:gd name="connsiteY6" fmla="*/ 3465576 h 5158786"/>
              <a:gd name="connsiteX7" fmla="*/ 3465576 w 5908273"/>
              <a:gd name="connsiteY7" fmla="*/ 0 h 515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8273" h="5158786">
                <a:moveTo>
                  <a:pt x="3465576" y="0"/>
                </a:moveTo>
                <a:cubicBezTo>
                  <a:pt x="4302945" y="0"/>
                  <a:pt x="5070948" y="296984"/>
                  <a:pt x="5670004" y="791369"/>
                </a:cubicBezTo>
                <a:lnTo>
                  <a:pt x="5908273" y="1007923"/>
                </a:lnTo>
                <a:lnTo>
                  <a:pt x="5908273" y="5158786"/>
                </a:lnTo>
                <a:lnTo>
                  <a:pt x="443374" y="5158786"/>
                </a:lnTo>
                <a:lnTo>
                  <a:pt x="418277" y="5117476"/>
                </a:lnTo>
                <a:cubicBezTo>
                  <a:pt x="151523" y="4626427"/>
                  <a:pt x="0" y="4063697"/>
                  <a:pt x="0" y="3465576"/>
                </a:cubicBezTo>
                <a:cubicBezTo>
                  <a:pt x="0" y="1551591"/>
                  <a:pt x="1551591" y="0"/>
                  <a:pt x="346557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Oval 21">
            <a:extLst>
              <a:ext uri="{FF2B5EF4-FFF2-40B4-BE49-F238E27FC236}">
                <a16:creationId xmlns:a16="http://schemas.microsoft.com/office/drawing/2014/main" id="{481E86DD-89E6-42B2-8675-84B7C56BFF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50534" y="1716727"/>
            <a:ext cx="4572000" cy="45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440EF577-B6F8-4C57-B956-AB860B388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7694" y="1853886"/>
            <a:ext cx="4297680" cy="4297680"/>
          </a:xfrm>
          <a:custGeom>
            <a:avLst/>
            <a:gdLst>
              <a:gd name="connsiteX0" fmla="*/ 2148840 w 4297680"/>
              <a:gd name="connsiteY0" fmla="*/ 0 h 4297680"/>
              <a:gd name="connsiteX1" fmla="*/ 4297680 w 4297680"/>
              <a:gd name="connsiteY1" fmla="*/ 2148840 h 4297680"/>
              <a:gd name="connsiteX2" fmla="*/ 2148840 w 4297680"/>
              <a:gd name="connsiteY2" fmla="*/ 4297680 h 4297680"/>
              <a:gd name="connsiteX3" fmla="*/ 0 w 4297680"/>
              <a:gd name="connsiteY3" fmla="*/ 2148840 h 4297680"/>
              <a:gd name="connsiteX4" fmla="*/ 2148840 w 4297680"/>
              <a:gd name="connsiteY4" fmla="*/ 0 h 429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7680" h="4297680">
                <a:moveTo>
                  <a:pt x="2148840" y="0"/>
                </a:moveTo>
                <a:cubicBezTo>
                  <a:pt x="3335612" y="0"/>
                  <a:pt x="4297680" y="962068"/>
                  <a:pt x="4297680" y="2148840"/>
                </a:cubicBezTo>
                <a:cubicBezTo>
                  <a:pt x="4297680" y="3335612"/>
                  <a:pt x="3335612" y="4297680"/>
                  <a:pt x="2148840" y="4297680"/>
                </a:cubicBezTo>
                <a:cubicBezTo>
                  <a:pt x="962068" y="4297680"/>
                  <a:pt x="0" y="3335612"/>
                  <a:pt x="0" y="2148840"/>
                </a:cubicBezTo>
                <a:cubicBezTo>
                  <a:pt x="0" y="962068"/>
                  <a:pt x="962068" y="0"/>
                  <a:pt x="214884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EA518CE4-E4D4-4D8A-980F-6D692AC9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55454" cy="4845530"/>
          </a:xfrm>
          <a:custGeom>
            <a:avLst/>
            <a:gdLst>
              <a:gd name="connsiteX0" fmla="*/ 0 w 5155454"/>
              <a:gd name="connsiteY0" fmla="*/ 0 h 4845530"/>
              <a:gd name="connsiteX1" fmla="*/ 4766270 w 5155454"/>
              <a:gd name="connsiteY1" fmla="*/ 0 h 4845530"/>
              <a:gd name="connsiteX2" fmla="*/ 4896671 w 5155454"/>
              <a:gd name="connsiteY2" fmla="*/ 270697 h 4845530"/>
              <a:gd name="connsiteX3" fmla="*/ 5155454 w 5155454"/>
              <a:gd name="connsiteY3" fmla="*/ 1552495 h 4845530"/>
              <a:gd name="connsiteX4" fmla="*/ 1862419 w 5155454"/>
              <a:gd name="connsiteY4" fmla="*/ 4845530 h 4845530"/>
              <a:gd name="connsiteX5" fmla="*/ 21252 w 5155454"/>
              <a:gd name="connsiteY5" fmla="*/ 4283132 h 4845530"/>
              <a:gd name="connsiteX6" fmla="*/ 0 w 5155454"/>
              <a:gd name="connsiteY6" fmla="*/ 4267240 h 48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5454" h="4845530">
                <a:moveTo>
                  <a:pt x="0" y="0"/>
                </a:moveTo>
                <a:lnTo>
                  <a:pt x="4766270" y="0"/>
                </a:lnTo>
                <a:lnTo>
                  <a:pt x="4896671" y="270697"/>
                </a:lnTo>
                <a:cubicBezTo>
                  <a:pt x="5063308" y="664671"/>
                  <a:pt x="5155454" y="1097822"/>
                  <a:pt x="5155454" y="1552495"/>
                </a:cubicBezTo>
                <a:cubicBezTo>
                  <a:pt x="5155454" y="3371188"/>
                  <a:pt x="3681112" y="4845530"/>
                  <a:pt x="1862419" y="4845530"/>
                </a:cubicBezTo>
                <a:cubicBezTo>
                  <a:pt x="1180409" y="4845530"/>
                  <a:pt x="546824" y="4638201"/>
                  <a:pt x="21252" y="4283132"/>
                </a:cubicBezTo>
                <a:lnTo>
                  <a:pt x="0" y="426724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5E6FAE32-AB12-4E77-A677-F6BD5D71A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17099" cy="4718647"/>
          </a:xfrm>
          <a:custGeom>
            <a:avLst/>
            <a:gdLst>
              <a:gd name="connsiteX0" fmla="*/ 0 w 5017099"/>
              <a:gd name="connsiteY0" fmla="*/ 0 h 4718647"/>
              <a:gd name="connsiteX1" fmla="*/ 4599738 w 5017099"/>
              <a:gd name="connsiteY1" fmla="*/ 0 h 4718647"/>
              <a:gd name="connsiteX2" fmla="*/ 4636346 w 5017099"/>
              <a:gd name="connsiteY2" fmla="*/ 60259 h 4718647"/>
              <a:gd name="connsiteX3" fmla="*/ 5017099 w 5017099"/>
              <a:gd name="connsiteY3" fmla="*/ 1563967 h 4718647"/>
              <a:gd name="connsiteX4" fmla="*/ 1862419 w 5017099"/>
              <a:gd name="connsiteY4" fmla="*/ 4718647 h 4718647"/>
              <a:gd name="connsiteX5" fmla="*/ 98607 w 5017099"/>
              <a:gd name="connsiteY5" fmla="*/ 4179877 h 4718647"/>
              <a:gd name="connsiteX6" fmla="*/ 0 w 5017099"/>
              <a:gd name="connsiteY6" fmla="*/ 4106140 h 471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7099" h="4718647">
                <a:moveTo>
                  <a:pt x="0" y="0"/>
                </a:moveTo>
                <a:lnTo>
                  <a:pt x="4599738" y="0"/>
                </a:lnTo>
                <a:lnTo>
                  <a:pt x="4636346" y="60259"/>
                </a:lnTo>
                <a:cubicBezTo>
                  <a:pt x="4879170" y="507256"/>
                  <a:pt x="5017099" y="1019504"/>
                  <a:pt x="5017099" y="1563967"/>
                </a:cubicBezTo>
                <a:cubicBezTo>
                  <a:pt x="5017099" y="3306249"/>
                  <a:pt x="3604701" y="4718647"/>
                  <a:pt x="1862419" y="4718647"/>
                </a:cubicBezTo>
                <a:cubicBezTo>
                  <a:pt x="1209063" y="4718647"/>
                  <a:pt x="602098" y="4520029"/>
                  <a:pt x="98607" y="4179877"/>
                </a:cubicBezTo>
                <a:lnTo>
                  <a:pt x="0" y="41061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2F6B32C1-BA91-470A-8C1B-33264F8B2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62313" y="-1"/>
            <a:ext cx="4444096" cy="3211788"/>
          </a:xfrm>
          <a:custGeom>
            <a:avLst/>
            <a:gdLst>
              <a:gd name="connsiteX0" fmla="*/ 5102 w 4444096"/>
              <a:gd name="connsiteY0" fmla="*/ 0 h 3211788"/>
              <a:gd name="connsiteX1" fmla="*/ 4444096 w 4444096"/>
              <a:gd name="connsiteY1" fmla="*/ 0 h 3211788"/>
              <a:gd name="connsiteX2" fmla="*/ 4444096 w 4444096"/>
              <a:gd name="connsiteY2" fmla="*/ 2908319 h 3211788"/>
              <a:gd name="connsiteX3" fmla="*/ 4321598 w 4444096"/>
              <a:gd name="connsiteY3" fmla="*/ 2967330 h 3211788"/>
              <a:gd name="connsiteX4" fmla="*/ 3110753 w 4444096"/>
              <a:gd name="connsiteY4" fmla="*/ 3211788 h 3211788"/>
              <a:gd name="connsiteX5" fmla="*/ 0 w 4444096"/>
              <a:gd name="connsiteY5" fmla="*/ 101035 h 32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4096" h="3211788">
                <a:moveTo>
                  <a:pt x="5102" y="0"/>
                </a:moveTo>
                <a:lnTo>
                  <a:pt x="4444096" y="0"/>
                </a:lnTo>
                <a:lnTo>
                  <a:pt x="4444096" y="2908319"/>
                </a:lnTo>
                <a:lnTo>
                  <a:pt x="4321598" y="2967330"/>
                </a:lnTo>
                <a:cubicBezTo>
                  <a:pt x="3949433" y="3124742"/>
                  <a:pt x="3540258" y="3211788"/>
                  <a:pt x="3110753" y="3211788"/>
                </a:cubicBezTo>
                <a:cubicBezTo>
                  <a:pt x="1392732" y="3211788"/>
                  <a:pt x="0" y="1819056"/>
                  <a:pt x="0" y="101035"/>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32" name="Freeform: Shape 31">
            <a:extLst>
              <a:ext uri="{FF2B5EF4-FFF2-40B4-BE49-F238E27FC236}">
                <a16:creationId xmlns:a16="http://schemas.microsoft.com/office/drawing/2014/main" id="{459570ED-BE4C-49E8-86BC-A81140CFE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28700" y="-1"/>
            <a:ext cx="4277711" cy="3045402"/>
          </a:xfrm>
          <a:custGeom>
            <a:avLst/>
            <a:gdLst>
              <a:gd name="connsiteX0" fmla="*/ 5102 w 4277711"/>
              <a:gd name="connsiteY0" fmla="*/ 0 h 3045402"/>
              <a:gd name="connsiteX1" fmla="*/ 4277711 w 4277711"/>
              <a:gd name="connsiteY1" fmla="*/ 0 h 3045402"/>
              <a:gd name="connsiteX2" fmla="*/ 4277711 w 4277711"/>
              <a:gd name="connsiteY2" fmla="*/ 2723810 h 3045402"/>
              <a:gd name="connsiteX3" fmla="*/ 4090449 w 4277711"/>
              <a:gd name="connsiteY3" fmla="*/ 2814019 h 3045402"/>
              <a:gd name="connsiteX4" fmla="*/ 2944368 w 4277711"/>
              <a:gd name="connsiteY4" fmla="*/ 3045402 h 3045402"/>
              <a:gd name="connsiteX5" fmla="*/ 0 w 4277711"/>
              <a:gd name="connsiteY5" fmla="*/ 101034 h 304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7711" h="3045402">
                <a:moveTo>
                  <a:pt x="5102" y="0"/>
                </a:moveTo>
                <a:lnTo>
                  <a:pt x="4277711" y="0"/>
                </a:lnTo>
                <a:lnTo>
                  <a:pt x="4277711" y="2723810"/>
                </a:lnTo>
                <a:lnTo>
                  <a:pt x="4090449" y="2814019"/>
                </a:lnTo>
                <a:cubicBezTo>
                  <a:pt x="3738190" y="2963012"/>
                  <a:pt x="3350901" y="3045402"/>
                  <a:pt x="2944368" y="3045402"/>
                </a:cubicBezTo>
                <a:cubicBezTo>
                  <a:pt x="1318238" y="3045402"/>
                  <a:pt x="0" y="1727164"/>
                  <a:pt x="0" y="10103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7E99994E-B1BA-4D25-BE42-963F0B104805}"/>
              </a:ext>
            </a:extLst>
          </p:cNvPr>
          <p:cNvPicPr>
            <a:picLocks noChangeAspect="1"/>
          </p:cNvPicPr>
          <p:nvPr/>
        </p:nvPicPr>
        <p:blipFill>
          <a:blip r:embed="rId2"/>
          <a:stretch>
            <a:fillRect/>
          </a:stretch>
        </p:blipFill>
        <p:spPr>
          <a:xfrm>
            <a:off x="8356740" y="3232686"/>
            <a:ext cx="3519029" cy="234602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649D965B-0959-487D-9455-38860D00AA02}"/>
              </a:ext>
            </a:extLst>
          </p:cNvPr>
          <p:cNvPicPr>
            <a:picLocks noChangeAspect="1"/>
          </p:cNvPicPr>
          <p:nvPr/>
        </p:nvPicPr>
        <p:blipFill>
          <a:blip r:embed="rId3"/>
          <a:stretch>
            <a:fillRect/>
          </a:stretch>
        </p:blipFill>
        <p:spPr>
          <a:xfrm>
            <a:off x="570090" y="5006753"/>
            <a:ext cx="2509502" cy="1673001"/>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7722657C-33E9-478A-9E1E-B0977E0FB984}"/>
              </a:ext>
            </a:extLst>
          </p:cNvPr>
          <p:cNvPicPr>
            <a:picLocks noChangeAspect="1"/>
          </p:cNvPicPr>
          <p:nvPr/>
        </p:nvPicPr>
        <p:blipFill>
          <a:blip r:embed="rId4"/>
          <a:stretch>
            <a:fillRect/>
          </a:stretch>
        </p:blipFill>
        <p:spPr>
          <a:xfrm>
            <a:off x="4546786" y="3314589"/>
            <a:ext cx="2818307" cy="1878871"/>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CF7A7384-88AC-47BD-98A7-887C0E112240}"/>
              </a:ext>
            </a:extLst>
          </p:cNvPr>
          <p:cNvPicPr>
            <a:picLocks noChangeAspect="1"/>
          </p:cNvPicPr>
          <p:nvPr/>
        </p:nvPicPr>
        <p:blipFill>
          <a:blip r:embed="rId5"/>
          <a:stretch>
            <a:fillRect/>
          </a:stretch>
        </p:blipFill>
        <p:spPr>
          <a:xfrm>
            <a:off x="8844330" y="187284"/>
            <a:ext cx="3246836" cy="2164557"/>
          </a:xfrm>
          <a:prstGeom prst="rect">
            <a:avLst/>
          </a:prstGeom>
        </p:spPr>
      </p:pic>
      <p:sp>
        <p:nvSpPr>
          <p:cNvPr id="17" name="TextBox 16">
            <a:extLst>
              <a:ext uri="{FF2B5EF4-FFF2-40B4-BE49-F238E27FC236}">
                <a16:creationId xmlns:a16="http://schemas.microsoft.com/office/drawing/2014/main" id="{FA14430D-D6F5-465E-B083-6D79D405F07D}"/>
              </a:ext>
            </a:extLst>
          </p:cNvPr>
          <p:cNvSpPr txBox="1"/>
          <p:nvPr/>
        </p:nvSpPr>
        <p:spPr>
          <a:xfrm>
            <a:off x="3566739" y="5541390"/>
            <a:ext cx="6844145" cy="1077218"/>
          </a:xfrm>
          <a:prstGeom prst="rect">
            <a:avLst/>
          </a:prstGeom>
          <a:solidFill>
            <a:schemeClr val="bg1"/>
          </a:solidFill>
          <a:ln>
            <a:solidFill>
              <a:schemeClr val="tx1"/>
            </a:solidFill>
          </a:ln>
        </p:spPr>
        <p:txBody>
          <a:bodyPr wrap="square" rtlCol="0">
            <a:spAutoFit/>
          </a:bodyPr>
          <a:lstStyle/>
          <a:p>
            <a:pPr algn="ctr"/>
            <a:r>
              <a:rPr lang="en-US" sz="2400" b="1" dirty="0">
                <a:solidFill>
                  <a:schemeClr val="bg2">
                    <a:lumMod val="20000"/>
                    <a:lumOff val="80000"/>
                  </a:schemeClr>
                </a:solidFill>
              </a:rPr>
              <a:t>Tempo trends over the last 60+ years</a:t>
            </a:r>
          </a:p>
          <a:p>
            <a:pPr marL="342900" indent="-342900">
              <a:buFont typeface="Arial" panose="020B0604020202020204" pitchFamily="34" charset="0"/>
              <a:buChar char="•"/>
            </a:pPr>
            <a:r>
              <a:rPr lang="en-US" sz="2000" b="1" dirty="0">
                <a:solidFill>
                  <a:schemeClr val="bg2">
                    <a:lumMod val="20000"/>
                    <a:lumOff val="80000"/>
                  </a:schemeClr>
                </a:solidFill>
              </a:rPr>
              <a:t>Large jump from 50’s to 60’s</a:t>
            </a:r>
          </a:p>
          <a:p>
            <a:pPr marL="342900" indent="-342900">
              <a:buFont typeface="Arial" panose="020B0604020202020204" pitchFamily="34" charset="0"/>
              <a:buChar char="•"/>
            </a:pPr>
            <a:r>
              <a:rPr lang="en-US" sz="2000" b="1" dirty="0">
                <a:solidFill>
                  <a:schemeClr val="bg2">
                    <a:lumMod val="20000"/>
                    <a:lumOff val="80000"/>
                  </a:schemeClr>
                </a:solidFill>
              </a:rPr>
              <a:t>Slow increase for the last 60 years</a:t>
            </a:r>
          </a:p>
        </p:txBody>
      </p:sp>
      <p:pic>
        <p:nvPicPr>
          <p:cNvPr id="21" name="Picture 20" descr="A screenshot of a cell phone&#10;&#10;Description automatically generated">
            <a:extLst>
              <a:ext uri="{FF2B5EF4-FFF2-40B4-BE49-F238E27FC236}">
                <a16:creationId xmlns:a16="http://schemas.microsoft.com/office/drawing/2014/main" id="{05A05D0A-7B3D-427F-948F-ACC4A102EDBC}"/>
              </a:ext>
            </a:extLst>
          </p:cNvPr>
          <p:cNvPicPr>
            <a:picLocks noChangeAspect="1"/>
          </p:cNvPicPr>
          <p:nvPr/>
        </p:nvPicPr>
        <p:blipFill>
          <a:blip r:embed="rId6"/>
          <a:stretch>
            <a:fillRect/>
          </a:stretch>
        </p:blipFill>
        <p:spPr>
          <a:xfrm>
            <a:off x="5370799" y="83840"/>
            <a:ext cx="2297302" cy="1531534"/>
          </a:xfrm>
          <a:prstGeom prst="rect">
            <a:avLst/>
          </a:prstGeom>
        </p:spPr>
      </p:pic>
      <p:pic>
        <p:nvPicPr>
          <p:cNvPr id="25" name="Picture 24" descr="A screenshot of a cell phone&#10;&#10;Description automatically generated">
            <a:extLst>
              <a:ext uri="{FF2B5EF4-FFF2-40B4-BE49-F238E27FC236}">
                <a16:creationId xmlns:a16="http://schemas.microsoft.com/office/drawing/2014/main" id="{723F8AC8-9ECA-4B6E-9D3A-EDCE8E143B27}"/>
              </a:ext>
            </a:extLst>
          </p:cNvPr>
          <p:cNvPicPr>
            <a:picLocks noChangeAspect="1"/>
          </p:cNvPicPr>
          <p:nvPr/>
        </p:nvPicPr>
        <p:blipFill>
          <a:blip r:embed="rId7"/>
          <a:stretch>
            <a:fillRect/>
          </a:stretch>
        </p:blipFill>
        <p:spPr>
          <a:xfrm>
            <a:off x="457770" y="2280652"/>
            <a:ext cx="3057493" cy="2038328"/>
          </a:xfrm>
          <a:prstGeom prst="rect">
            <a:avLst/>
          </a:prstGeom>
        </p:spPr>
      </p:pic>
      <p:pic>
        <p:nvPicPr>
          <p:cNvPr id="29" name="Picture 28" descr="A close up of text on a white background&#10;&#10;Description automatically generated">
            <a:extLst>
              <a:ext uri="{FF2B5EF4-FFF2-40B4-BE49-F238E27FC236}">
                <a16:creationId xmlns:a16="http://schemas.microsoft.com/office/drawing/2014/main" id="{9500D081-9168-40C7-86CE-84D7058F9A17}"/>
              </a:ext>
            </a:extLst>
          </p:cNvPr>
          <p:cNvPicPr>
            <a:picLocks noChangeAspect="1"/>
          </p:cNvPicPr>
          <p:nvPr/>
        </p:nvPicPr>
        <p:blipFill>
          <a:blip r:embed="rId8"/>
          <a:stretch>
            <a:fillRect/>
          </a:stretch>
        </p:blipFill>
        <p:spPr>
          <a:xfrm>
            <a:off x="457770" y="130070"/>
            <a:ext cx="3057493" cy="2038328"/>
          </a:xfrm>
          <a:prstGeom prst="rect">
            <a:avLst/>
          </a:prstGeom>
        </p:spPr>
      </p:pic>
    </p:spTree>
    <p:extLst>
      <p:ext uri="{BB962C8B-B14F-4D97-AF65-F5344CB8AC3E}">
        <p14:creationId xmlns:p14="http://schemas.microsoft.com/office/powerpoint/2010/main" val="4155476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36179786-E955-4DE6-AFD9-AB760A7DCFA6}"/>
              </a:ext>
            </a:extLst>
          </p:cNvPr>
          <p:cNvPicPr>
            <a:picLocks noChangeAspect="1"/>
          </p:cNvPicPr>
          <p:nvPr/>
        </p:nvPicPr>
        <p:blipFill>
          <a:blip r:embed="rId2"/>
          <a:stretch>
            <a:fillRect/>
          </a:stretch>
        </p:blipFill>
        <p:spPr>
          <a:xfrm>
            <a:off x="220601" y="103491"/>
            <a:ext cx="3225405" cy="215027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3BCFC70E-6057-4B6D-89F1-E7D043D685D0}"/>
              </a:ext>
            </a:extLst>
          </p:cNvPr>
          <p:cNvPicPr>
            <a:picLocks noChangeAspect="1"/>
          </p:cNvPicPr>
          <p:nvPr/>
        </p:nvPicPr>
        <p:blipFill>
          <a:blip r:embed="rId3"/>
          <a:stretch>
            <a:fillRect/>
          </a:stretch>
        </p:blipFill>
        <p:spPr>
          <a:xfrm>
            <a:off x="4162176" y="103491"/>
            <a:ext cx="3225404" cy="215026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8FF34F0F-2765-4A68-A2F6-9F708C8DFBC8}"/>
              </a:ext>
            </a:extLst>
          </p:cNvPr>
          <p:cNvPicPr>
            <a:picLocks noChangeAspect="1"/>
          </p:cNvPicPr>
          <p:nvPr/>
        </p:nvPicPr>
        <p:blipFill>
          <a:blip r:embed="rId4"/>
          <a:stretch>
            <a:fillRect/>
          </a:stretch>
        </p:blipFill>
        <p:spPr>
          <a:xfrm>
            <a:off x="8103750" y="103491"/>
            <a:ext cx="3225406" cy="2150270"/>
          </a:xfrm>
          <a:prstGeom prst="rect">
            <a:avLst/>
          </a:prstGeom>
        </p:spPr>
      </p:pic>
      <p:pic>
        <p:nvPicPr>
          <p:cNvPr id="9" name="Picture 8" descr="A close up of a map&#10;&#10;Description automatically generated">
            <a:extLst>
              <a:ext uri="{FF2B5EF4-FFF2-40B4-BE49-F238E27FC236}">
                <a16:creationId xmlns:a16="http://schemas.microsoft.com/office/drawing/2014/main" id="{678D6515-BB5E-4797-82FF-3D8B685F0F0D}"/>
              </a:ext>
            </a:extLst>
          </p:cNvPr>
          <p:cNvPicPr>
            <a:picLocks noChangeAspect="1"/>
          </p:cNvPicPr>
          <p:nvPr/>
        </p:nvPicPr>
        <p:blipFill>
          <a:blip r:embed="rId5"/>
          <a:stretch>
            <a:fillRect/>
          </a:stretch>
        </p:blipFill>
        <p:spPr>
          <a:xfrm>
            <a:off x="220600" y="2410272"/>
            <a:ext cx="3225405" cy="2150269"/>
          </a:xfrm>
          <a:prstGeom prst="rect">
            <a:avLst/>
          </a:prstGeom>
        </p:spPr>
      </p:pic>
      <p:pic>
        <p:nvPicPr>
          <p:cNvPr id="11" name="Picture 10" descr="A close up of a map&#10;&#10;Description automatically generated">
            <a:extLst>
              <a:ext uri="{FF2B5EF4-FFF2-40B4-BE49-F238E27FC236}">
                <a16:creationId xmlns:a16="http://schemas.microsoft.com/office/drawing/2014/main" id="{FC336E67-438E-40DE-B4AC-0B617692CF08}"/>
              </a:ext>
            </a:extLst>
          </p:cNvPr>
          <p:cNvPicPr>
            <a:picLocks noChangeAspect="1"/>
          </p:cNvPicPr>
          <p:nvPr/>
        </p:nvPicPr>
        <p:blipFill>
          <a:blip r:embed="rId6"/>
          <a:stretch>
            <a:fillRect/>
          </a:stretch>
        </p:blipFill>
        <p:spPr>
          <a:xfrm>
            <a:off x="4162174" y="2410271"/>
            <a:ext cx="3225406" cy="215027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72B6400E-3C8D-4F2F-8288-0A883A5CD1A4}"/>
              </a:ext>
            </a:extLst>
          </p:cNvPr>
          <p:cNvPicPr>
            <a:picLocks noChangeAspect="1"/>
          </p:cNvPicPr>
          <p:nvPr/>
        </p:nvPicPr>
        <p:blipFill>
          <a:blip r:embed="rId7"/>
          <a:stretch>
            <a:fillRect/>
          </a:stretch>
        </p:blipFill>
        <p:spPr>
          <a:xfrm>
            <a:off x="8103752" y="2453970"/>
            <a:ext cx="3225404" cy="2150269"/>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F911470E-0436-4F5B-8204-4640ABF63536}"/>
              </a:ext>
            </a:extLst>
          </p:cNvPr>
          <p:cNvPicPr>
            <a:picLocks noChangeAspect="1"/>
          </p:cNvPicPr>
          <p:nvPr/>
        </p:nvPicPr>
        <p:blipFill>
          <a:blip r:embed="rId8"/>
          <a:stretch>
            <a:fillRect/>
          </a:stretch>
        </p:blipFill>
        <p:spPr>
          <a:xfrm>
            <a:off x="220599" y="4707730"/>
            <a:ext cx="3225405" cy="2150270"/>
          </a:xfrm>
          <a:prstGeom prst="rect">
            <a:avLst/>
          </a:prstGeom>
        </p:spPr>
      </p:pic>
      <p:sp>
        <p:nvSpPr>
          <p:cNvPr id="18" name="TextBox 17">
            <a:extLst>
              <a:ext uri="{FF2B5EF4-FFF2-40B4-BE49-F238E27FC236}">
                <a16:creationId xmlns:a16="http://schemas.microsoft.com/office/drawing/2014/main" id="{728EC546-ACA8-49B9-8F8E-F74496FD813D}"/>
              </a:ext>
            </a:extLst>
          </p:cNvPr>
          <p:cNvSpPr txBox="1"/>
          <p:nvPr/>
        </p:nvSpPr>
        <p:spPr>
          <a:xfrm>
            <a:off x="4036444" y="4804448"/>
            <a:ext cx="7667876" cy="1477328"/>
          </a:xfrm>
          <a:prstGeom prst="rect">
            <a:avLst/>
          </a:prstGeom>
          <a:noFill/>
          <a:ln>
            <a:solidFill>
              <a:schemeClr val="tx1">
                <a:lumMod val="95000"/>
              </a:schemeClr>
            </a:solidFill>
          </a:ln>
        </p:spPr>
        <p:txBody>
          <a:bodyPr wrap="square" rtlCol="0">
            <a:spAutoFit/>
          </a:bodyPr>
          <a:lstStyle/>
          <a:p>
            <a:pPr algn="ctr"/>
            <a:r>
              <a:rPr lang="en-US" b="1" dirty="0"/>
              <a:t>Energy level of top songs </a:t>
            </a:r>
          </a:p>
          <a:p>
            <a:pPr marL="285750" indent="-285750">
              <a:buFont typeface="Arial" panose="020B0604020202020204" pitchFamily="34" charset="0"/>
              <a:buChar char="•"/>
            </a:pPr>
            <a:r>
              <a:rPr lang="en-US" b="1" dirty="0"/>
              <a:t>increase by 10% between 50’s and 60’s</a:t>
            </a:r>
          </a:p>
          <a:p>
            <a:pPr marL="285750" indent="-285750">
              <a:buFont typeface="Arial" panose="020B0604020202020204" pitchFamily="34" charset="0"/>
              <a:buChar char="•"/>
            </a:pPr>
            <a:r>
              <a:rPr lang="en-US" b="1" dirty="0"/>
              <a:t>increase by only 5% between 60’s and 80’s</a:t>
            </a:r>
          </a:p>
          <a:p>
            <a:pPr marL="285750" indent="-285750">
              <a:buFont typeface="Arial" panose="020B0604020202020204" pitchFamily="34" charset="0"/>
              <a:buChar char="•"/>
            </a:pPr>
            <a:r>
              <a:rPr lang="en-US" b="1" dirty="0"/>
              <a:t>stabilizes after 1980’s</a:t>
            </a:r>
          </a:p>
          <a:p>
            <a:pPr marL="285750" indent="-285750">
              <a:buFont typeface="Arial" panose="020B0604020202020204" pitchFamily="34" charset="0"/>
              <a:buChar char="•"/>
            </a:pPr>
            <a:r>
              <a:rPr lang="en-US" b="1" dirty="0"/>
              <a:t>roughly over 25% over the 60+ years</a:t>
            </a:r>
          </a:p>
        </p:txBody>
      </p:sp>
    </p:spTree>
    <p:extLst>
      <p:ext uri="{BB962C8B-B14F-4D97-AF65-F5344CB8AC3E}">
        <p14:creationId xmlns:p14="http://schemas.microsoft.com/office/powerpoint/2010/main" val="463451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FC86168F-EAC4-4162-B0A1-DF0BBC3ADCD5}"/>
              </a:ext>
            </a:extLst>
          </p:cNvPr>
          <p:cNvSpPr>
            <a:spLocks noChangeAspect="1" noChangeArrowheads="1"/>
          </p:cNvSpPr>
          <p:nvPr/>
        </p:nvSpPr>
        <p:spPr bwMode="auto">
          <a:xfrm>
            <a:off x="5566410" y="3276600"/>
            <a:ext cx="681990" cy="6819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close up of a logo&#10;&#10;Description automatically generated">
            <a:extLst>
              <a:ext uri="{FF2B5EF4-FFF2-40B4-BE49-F238E27FC236}">
                <a16:creationId xmlns:a16="http://schemas.microsoft.com/office/drawing/2014/main" id="{D1B8D0F8-2289-461F-B086-6B0B8907A580}"/>
              </a:ext>
            </a:extLst>
          </p:cNvPr>
          <p:cNvPicPr>
            <a:picLocks noChangeAspect="1"/>
          </p:cNvPicPr>
          <p:nvPr/>
        </p:nvPicPr>
        <p:blipFill>
          <a:blip r:embed="rId2"/>
          <a:stretch>
            <a:fillRect/>
          </a:stretch>
        </p:blipFill>
        <p:spPr>
          <a:xfrm>
            <a:off x="1758315" y="260544"/>
            <a:ext cx="8460105" cy="6336912"/>
          </a:xfrm>
          <a:prstGeom prst="rect">
            <a:avLst/>
          </a:prstGeom>
        </p:spPr>
      </p:pic>
    </p:spTree>
    <p:extLst>
      <p:ext uri="{BB962C8B-B14F-4D97-AF65-F5344CB8AC3E}">
        <p14:creationId xmlns:p14="http://schemas.microsoft.com/office/powerpoint/2010/main" val="384211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screenshot&#10;&#10;Description automatically generated">
            <a:extLst>
              <a:ext uri="{FF2B5EF4-FFF2-40B4-BE49-F238E27FC236}">
                <a16:creationId xmlns:a16="http://schemas.microsoft.com/office/drawing/2014/main" id="{968ACF23-9F79-4099-BD21-4CCECBC8921E}"/>
              </a:ext>
            </a:extLst>
          </p:cNvPr>
          <p:cNvPicPr>
            <a:picLocks noChangeAspect="1"/>
          </p:cNvPicPr>
          <p:nvPr/>
        </p:nvPicPr>
        <p:blipFill>
          <a:blip r:embed="rId2"/>
          <a:stretch>
            <a:fillRect/>
          </a:stretch>
        </p:blipFill>
        <p:spPr>
          <a:xfrm>
            <a:off x="3480743" y="786117"/>
            <a:ext cx="5230513" cy="4956048"/>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354653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F8250A-B5BC-48E8-9E34-320C6AB61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nip Diagonal Corner Rectangle 24">
            <a:extLst>
              <a:ext uri="{FF2B5EF4-FFF2-40B4-BE49-F238E27FC236}">
                <a16:creationId xmlns:a16="http://schemas.microsoft.com/office/drawing/2014/main" id="{A2829537-8D6E-4F27-8454-8F19BEA8C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Description automatically generated">
            <a:extLst>
              <a:ext uri="{FF2B5EF4-FFF2-40B4-BE49-F238E27FC236}">
                <a16:creationId xmlns:a16="http://schemas.microsoft.com/office/drawing/2014/main" id="{70894484-0B24-45C3-B12D-F8A0EFD7BDE7}"/>
              </a:ext>
            </a:extLst>
          </p:cNvPr>
          <p:cNvPicPr>
            <a:picLocks noChangeAspect="1"/>
          </p:cNvPicPr>
          <p:nvPr/>
        </p:nvPicPr>
        <p:blipFill rotWithShape="1">
          <a:blip r:embed="rId2"/>
          <a:srcRect t="6697" r="1" b="23053"/>
          <a:stretch/>
        </p:blipFill>
        <p:spPr>
          <a:xfrm>
            <a:off x="792480" y="786117"/>
            <a:ext cx="10607040" cy="4956048"/>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3580067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CD4D0B1-1323-4452-BCDE-8DC0C3E71CD1}"/>
              </a:ext>
            </a:extLst>
          </p:cNvPr>
          <p:cNvPicPr>
            <a:picLocks noChangeAspect="1"/>
          </p:cNvPicPr>
          <p:nvPr/>
        </p:nvPicPr>
        <p:blipFill>
          <a:blip r:embed="rId2"/>
          <a:stretch>
            <a:fillRect/>
          </a:stretch>
        </p:blipFill>
        <p:spPr>
          <a:xfrm>
            <a:off x="406756" y="595745"/>
            <a:ext cx="11550455" cy="5583381"/>
          </a:xfrm>
          <a:prstGeom prst="rect">
            <a:avLst/>
          </a:prstGeom>
        </p:spPr>
      </p:pic>
    </p:spTree>
    <p:extLst>
      <p:ext uri="{BB962C8B-B14F-4D97-AF65-F5344CB8AC3E}">
        <p14:creationId xmlns:p14="http://schemas.microsoft.com/office/powerpoint/2010/main" val="163832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kitchen, table, counter&#10;&#10;Description automatically generated">
            <a:extLst>
              <a:ext uri="{FF2B5EF4-FFF2-40B4-BE49-F238E27FC236}">
                <a16:creationId xmlns:a16="http://schemas.microsoft.com/office/drawing/2014/main" id="{88310E2A-9831-4A69-9A33-87825015B054}"/>
              </a:ext>
            </a:extLst>
          </p:cNvPr>
          <p:cNvPicPr>
            <a:picLocks noChangeAspect="1"/>
          </p:cNvPicPr>
          <p:nvPr/>
        </p:nvPicPr>
        <p:blipFill>
          <a:blip r:embed="rId2"/>
          <a:stretch>
            <a:fillRect/>
          </a:stretch>
        </p:blipFill>
        <p:spPr>
          <a:xfrm>
            <a:off x="1468581" y="837645"/>
            <a:ext cx="9414659" cy="5272209"/>
          </a:xfrm>
          <a:prstGeom prst="rect">
            <a:avLst/>
          </a:prstGeom>
        </p:spPr>
      </p:pic>
    </p:spTree>
    <p:extLst>
      <p:ext uri="{BB962C8B-B14F-4D97-AF65-F5344CB8AC3E}">
        <p14:creationId xmlns:p14="http://schemas.microsoft.com/office/powerpoint/2010/main" val="2691363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9CACDAB-1B2F-4125-9CAD-287D94768D5A}"/>
              </a:ext>
            </a:extLst>
          </p:cNvPr>
          <p:cNvSpPr txBox="1"/>
          <p:nvPr/>
        </p:nvSpPr>
        <p:spPr>
          <a:xfrm>
            <a:off x="817418" y="634885"/>
            <a:ext cx="10557163" cy="4893647"/>
          </a:xfrm>
          <a:prstGeom prst="rect">
            <a:avLst/>
          </a:prstGeom>
          <a:noFill/>
        </p:spPr>
        <p:txBody>
          <a:bodyPr wrap="square" rtlCol="0">
            <a:spAutoFit/>
          </a:bodyPr>
          <a:lstStyle/>
          <a:p>
            <a:r>
              <a:rPr lang="en-US" sz="2800" b="1" u="sng" dirty="0"/>
              <a:t>Goal</a:t>
            </a:r>
            <a:r>
              <a:rPr lang="en-US" sz="2400" b="1" u="sng" dirty="0"/>
              <a:t>:</a:t>
            </a:r>
          </a:p>
          <a:p>
            <a:r>
              <a:rPr lang="en-US" sz="2000" dirty="0"/>
              <a:t>Examine the top songs from the Billboard 100 spanning from 1958 to 2019 as well as Spotify data and see if there are characteristics that these songs share. Are these characteristics propelling certain songs to become hits? Through data cleaning and plotting what we find, we hope to find if there are any correlations that support the questions that follow.</a:t>
            </a:r>
          </a:p>
          <a:p>
            <a:endParaRPr lang="en-US" dirty="0"/>
          </a:p>
          <a:p>
            <a:r>
              <a:rPr lang="en-US" sz="2800" b="1" u="sng" dirty="0"/>
              <a:t>Questions</a:t>
            </a:r>
            <a:r>
              <a:rPr lang="en-US" sz="2400" b="1" u="sng" dirty="0"/>
              <a:t>:</a:t>
            </a:r>
          </a:p>
          <a:p>
            <a:pPr algn="ctr"/>
            <a:r>
              <a:rPr lang="en-US" sz="2000" dirty="0"/>
              <a:t>Overarching Question : What makes a top hit a top hit?</a:t>
            </a:r>
          </a:p>
          <a:p>
            <a:pPr marL="465138" indent="-298450"/>
            <a:r>
              <a:rPr lang="en-US" sz="2000" dirty="0"/>
              <a:t>1) Is there a similar attribute (</a:t>
            </a:r>
            <a:r>
              <a:rPr lang="en-US" sz="2000" dirty="0" err="1"/>
              <a:t>i.e</a:t>
            </a:r>
            <a:r>
              <a:rPr lang="en-US" sz="2000" dirty="0"/>
              <a:t> </a:t>
            </a:r>
            <a:r>
              <a:rPr lang="en-US" sz="2000" dirty="0" err="1"/>
              <a:t>acousticness</a:t>
            </a:r>
            <a:r>
              <a:rPr lang="en-US" sz="2000" dirty="0"/>
              <a:t>/valence/energy/danceability) that a large portion of the songs have?</a:t>
            </a:r>
          </a:p>
          <a:p>
            <a:pPr marL="465138" indent="-298450"/>
            <a:r>
              <a:rPr lang="en-US" sz="2000" dirty="0"/>
              <a:t>2) Is there a particular genre that dominates the top hits playlist?</a:t>
            </a:r>
          </a:p>
          <a:p>
            <a:pPr marL="465138" indent="-298450"/>
            <a:r>
              <a:rPr lang="en-US" sz="2000" dirty="0"/>
              <a:t>3) Is there a connection between the hits globally and what countries it ‘blows up’ in? (</a:t>
            </a:r>
            <a:r>
              <a:rPr lang="en-US" sz="2000" dirty="0" err="1"/>
              <a:t>i.e</a:t>
            </a:r>
            <a:r>
              <a:rPr lang="en-US" sz="2000" dirty="0"/>
              <a:t> if it ‘blows up’ in the USA, is it more likely to be a hit in the global playlist)</a:t>
            </a:r>
          </a:p>
          <a:p>
            <a:endParaRPr lang="en-US" dirty="0"/>
          </a:p>
        </p:txBody>
      </p:sp>
    </p:spTree>
    <p:extLst>
      <p:ext uri="{BB962C8B-B14F-4D97-AF65-F5344CB8AC3E}">
        <p14:creationId xmlns:p14="http://schemas.microsoft.com/office/powerpoint/2010/main" val="2855459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BAC18C-02BF-470B-9089-2051A514ABB2}"/>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2471290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456C9BC-A645-43EE-A941-4B39091DC11C}"/>
              </a:ext>
            </a:extLst>
          </p:cNvPr>
          <p:cNvPicPr>
            <a:picLocks noChangeAspect="1"/>
          </p:cNvPicPr>
          <p:nvPr/>
        </p:nvPicPr>
        <p:blipFill>
          <a:blip r:embed="rId2"/>
          <a:stretch>
            <a:fillRect/>
          </a:stretch>
        </p:blipFill>
        <p:spPr>
          <a:xfrm>
            <a:off x="3128306" y="786117"/>
            <a:ext cx="5935387" cy="4956048"/>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1310880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E07C1D-5C5E-9141-A59C-6D2C5DC67D0F}"/>
              </a:ext>
            </a:extLst>
          </p:cNvPr>
          <p:cNvSpPr txBox="1"/>
          <p:nvPr/>
        </p:nvSpPr>
        <p:spPr>
          <a:xfrm>
            <a:off x="0" y="2228671"/>
            <a:ext cx="11940208" cy="1200329"/>
          </a:xfrm>
          <a:prstGeom prst="rect">
            <a:avLst/>
          </a:prstGeom>
          <a:noFill/>
        </p:spPr>
        <p:txBody>
          <a:bodyPr wrap="square" rtlCol="0">
            <a:spAutoFit/>
          </a:bodyPr>
          <a:lstStyle/>
          <a:p>
            <a:r>
              <a:rPr lang="en-US" sz="3600" dirty="0"/>
              <a:t>Is there a connection between the hits globally and what countries it is popular in?</a:t>
            </a:r>
            <a:r>
              <a:rPr lang="en-US" dirty="0"/>
              <a:t> </a:t>
            </a:r>
          </a:p>
        </p:txBody>
      </p:sp>
    </p:spTree>
    <p:extLst>
      <p:ext uri="{BB962C8B-B14F-4D97-AF65-F5344CB8AC3E}">
        <p14:creationId xmlns:p14="http://schemas.microsoft.com/office/powerpoint/2010/main" val="3269443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87A8A223-F182-4D45-92CB-AE1D48EF7841}"/>
              </a:ext>
            </a:extLst>
          </p:cNvPr>
          <p:cNvPicPr>
            <a:picLocks noChangeAspect="1"/>
          </p:cNvPicPr>
          <p:nvPr/>
        </p:nvPicPr>
        <p:blipFill>
          <a:blip r:embed="rId2"/>
          <a:stretch>
            <a:fillRect/>
          </a:stretch>
        </p:blipFill>
        <p:spPr>
          <a:xfrm>
            <a:off x="1149350" y="685800"/>
            <a:ext cx="9893300" cy="5486400"/>
          </a:xfrm>
          <a:prstGeom prst="rect">
            <a:avLst/>
          </a:prstGeom>
        </p:spPr>
      </p:pic>
    </p:spTree>
    <p:extLst>
      <p:ext uri="{BB962C8B-B14F-4D97-AF65-F5344CB8AC3E}">
        <p14:creationId xmlns:p14="http://schemas.microsoft.com/office/powerpoint/2010/main" val="3685233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7FBEB48E-DFEA-7245-9CAA-F568CA103F3C}"/>
              </a:ext>
            </a:extLst>
          </p:cNvPr>
          <p:cNvPicPr>
            <a:picLocks noChangeAspect="1"/>
          </p:cNvPicPr>
          <p:nvPr/>
        </p:nvPicPr>
        <p:blipFill>
          <a:blip r:embed="rId2"/>
          <a:stretch>
            <a:fillRect/>
          </a:stretch>
        </p:blipFill>
        <p:spPr>
          <a:xfrm>
            <a:off x="328342" y="1506447"/>
            <a:ext cx="11535315" cy="3845105"/>
          </a:xfrm>
          <a:prstGeom prst="rect">
            <a:avLst/>
          </a:prstGeom>
        </p:spPr>
      </p:pic>
    </p:spTree>
    <p:extLst>
      <p:ext uri="{BB962C8B-B14F-4D97-AF65-F5344CB8AC3E}">
        <p14:creationId xmlns:p14="http://schemas.microsoft.com/office/powerpoint/2010/main" val="1929086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social media post&#10;&#10;Description automatically generated">
            <a:extLst>
              <a:ext uri="{FF2B5EF4-FFF2-40B4-BE49-F238E27FC236}">
                <a16:creationId xmlns:a16="http://schemas.microsoft.com/office/drawing/2014/main" id="{F5C29446-AB8C-A441-AC40-D0EC5419586E}"/>
              </a:ext>
            </a:extLst>
          </p:cNvPr>
          <p:cNvPicPr>
            <a:picLocks noChangeAspect="1"/>
          </p:cNvPicPr>
          <p:nvPr/>
        </p:nvPicPr>
        <p:blipFill>
          <a:blip r:embed="rId2"/>
          <a:stretch>
            <a:fillRect/>
          </a:stretch>
        </p:blipFill>
        <p:spPr>
          <a:xfrm>
            <a:off x="606817" y="616788"/>
            <a:ext cx="10978365" cy="5624423"/>
          </a:xfrm>
          <a:prstGeom prst="rect">
            <a:avLst/>
          </a:prstGeom>
        </p:spPr>
      </p:pic>
    </p:spTree>
    <p:extLst>
      <p:ext uri="{BB962C8B-B14F-4D97-AF65-F5344CB8AC3E}">
        <p14:creationId xmlns:p14="http://schemas.microsoft.com/office/powerpoint/2010/main" val="3538166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ED881F-22BB-3E46-BCFB-A1A64C4B9A0B}"/>
              </a:ext>
            </a:extLst>
          </p:cNvPr>
          <p:cNvSpPr txBox="1"/>
          <p:nvPr/>
        </p:nvSpPr>
        <p:spPr>
          <a:xfrm>
            <a:off x="0" y="6583353"/>
            <a:ext cx="5545160" cy="307777"/>
          </a:xfrm>
          <a:prstGeom prst="rect">
            <a:avLst/>
          </a:prstGeom>
          <a:noFill/>
        </p:spPr>
        <p:txBody>
          <a:bodyPr wrap="square" rtlCol="0">
            <a:spAutoFit/>
          </a:bodyPr>
          <a:lstStyle/>
          <a:p>
            <a:r>
              <a:rPr lang="en-US" sz="1400" dirty="0"/>
              <a:t>Source : https://</a:t>
            </a:r>
            <a:r>
              <a:rPr lang="en-US" sz="1400" dirty="0" err="1"/>
              <a:t>spotifycharts.com</a:t>
            </a:r>
            <a:r>
              <a:rPr lang="en-US" sz="1400" dirty="0"/>
              <a:t>/regional</a:t>
            </a:r>
          </a:p>
        </p:txBody>
      </p:sp>
      <p:pic>
        <p:nvPicPr>
          <p:cNvPr id="8" name="Picture 7" descr="A close up of a piece of paper&#10;&#10;Description automatically generated">
            <a:extLst>
              <a:ext uri="{FF2B5EF4-FFF2-40B4-BE49-F238E27FC236}">
                <a16:creationId xmlns:a16="http://schemas.microsoft.com/office/drawing/2014/main" id="{938FE2FF-8A13-584E-950A-D3E1ED5AEA05}"/>
              </a:ext>
            </a:extLst>
          </p:cNvPr>
          <p:cNvPicPr>
            <a:picLocks noChangeAspect="1"/>
          </p:cNvPicPr>
          <p:nvPr/>
        </p:nvPicPr>
        <p:blipFill>
          <a:blip r:embed="rId2"/>
          <a:stretch>
            <a:fillRect/>
          </a:stretch>
        </p:blipFill>
        <p:spPr>
          <a:xfrm>
            <a:off x="0" y="1383268"/>
            <a:ext cx="10223500" cy="5105400"/>
          </a:xfrm>
          <a:prstGeom prst="rect">
            <a:avLst/>
          </a:prstGeom>
        </p:spPr>
      </p:pic>
      <p:pic>
        <p:nvPicPr>
          <p:cNvPr id="3" name="Picture 2" descr="A screenshot of a cell phone screen with text&#10;&#10;Description automatically generated">
            <a:extLst>
              <a:ext uri="{FF2B5EF4-FFF2-40B4-BE49-F238E27FC236}">
                <a16:creationId xmlns:a16="http://schemas.microsoft.com/office/drawing/2014/main" id="{5134882D-DFBB-374C-94F3-67C8F968E949}"/>
              </a:ext>
            </a:extLst>
          </p:cNvPr>
          <p:cNvPicPr>
            <a:picLocks noChangeAspect="1"/>
          </p:cNvPicPr>
          <p:nvPr/>
        </p:nvPicPr>
        <p:blipFill>
          <a:blip r:embed="rId3"/>
          <a:stretch>
            <a:fillRect/>
          </a:stretch>
        </p:blipFill>
        <p:spPr>
          <a:xfrm>
            <a:off x="5155096" y="0"/>
            <a:ext cx="7036904" cy="3373357"/>
          </a:xfrm>
          <a:prstGeom prst="rect">
            <a:avLst/>
          </a:prstGeom>
        </p:spPr>
      </p:pic>
    </p:spTree>
    <p:extLst>
      <p:ext uri="{BB962C8B-B14F-4D97-AF65-F5344CB8AC3E}">
        <p14:creationId xmlns:p14="http://schemas.microsoft.com/office/powerpoint/2010/main" val="1533998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E2264-3D6E-224E-B58E-C61EAD748578}"/>
              </a:ext>
            </a:extLst>
          </p:cNvPr>
          <p:cNvSpPr>
            <a:spLocks noGrp="1"/>
          </p:cNvSpPr>
          <p:nvPr>
            <p:ph type="title"/>
          </p:nvPr>
        </p:nvSpPr>
        <p:spPr>
          <a:ln>
            <a:noFill/>
          </a:ln>
        </p:spPr>
        <p:txBody>
          <a:bodyPr/>
          <a:lstStyle/>
          <a:p>
            <a:r>
              <a:rPr lang="en-US" dirty="0"/>
              <a:t>“Most musical countries”</a:t>
            </a:r>
          </a:p>
        </p:txBody>
      </p:sp>
      <p:pic>
        <p:nvPicPr>
          <p:cNvPr id="6" name="Content Placeholder 5" descr="A close up of a map&#10;&#10;Description automatically generated">
            <a:extLst>
              <a:ext uri="{FF2B5EF4-FFF2-40B4-BE49-F238E27FC236}">
                <a16:creationId xmlns:a16="http://schemas.microsoft.com/office/drawing/2014/main" id="{E34E9514-98A4-BA46-BE24-20EDDD5977C7}"/>
              </a:ext>
            </a:extLst>
          </p:cNvPr>
          <p:cNvPicPr>
            <a:picLocks noGrp="1" noChangeAspect="1"/>
          </p:cNvPicPr>
          <p:nvPr>
            <p:ph idx="1"/>
          </p:nvPr>
        </p:nvPicPr>
        <p:blipFill>
          <a:blip r:embed="rId2"/>
          <a:stretch>
            <a:fillRect/>
          </a:stretch>
        </p:blipFill>
        <p:spPr>
          <a:xfrm>
            <a:off x="684212" y="319483"/>
            <a:ext cx="11070466" cy="4314404"/>
          </a:xfrm>
        </p:spPr>
      </p:pic>
      <p:sp>
        <p:nvSpPr>
          <p:cNvPr id="4" name="TextBox 3">
            <a:extLst>
              <a:ext uri="{FF2B5EF4-FFF2-40B4-BE49-F238E27FC236}">
                <a16:creationId xmlns:a16="http://schemas.microsoft.com/office/drawing/2014/main" id="{D3DB9B6F-B212-2741-B7B9-49510227EB4F}"/>
              </a:ext>
            </a:extLst>
          </p:cNvPr>
          <p:cNvSpPr txBox="1"/>
          <p:nvPr/>
        </p:nvSpPr>
        <p:spPr>
          <a:xfrm>
            <a:off x="0" y="6568670"/>
            <a:ext cx="12192000" cy="307777"/>
          </a:xfrm>
          <a:prstGeom prst="rect">
            <a:avLst/>
          </a:prstGeom>
          <a:noFill/>
        </p:spPr>
        <p:txBody>
          <a:bodyPr wrap="square" rtlCol="0">
            <a:spAutoFit/>
          </a:bodyPr>
          <a:lstStyle/>
          <a:p>
            <a:r>
              <a:rPr lang="en-US" sz="1400" dirty="0"/>
              <a:t>Sources : https://</a:t>
            </a:r>
            <a:r>
              <a:rPr lang="en-US" sz="1400" dirty="0" err="1"/>
              <a:t>www.usnews.com</a:t>
            </a:r>
            <a:r>
              <a:rPr lang="en-US" sz="1400" dirty="0"/>
              <a:t>/news/best-countries/slideshows/top-10-most-musical-countries, https://</a:t>
            </a:r>
            <a:r>
              <a:rPr lang="en-US" sz="1400" dirty="0" err="1"/>
              <a:t>mapchart.net</a:t>
            </a:r>
            <a:r>
              <a:rPr lang="en-US" sz="1400" dirty="0"/>
              <a:t>/</a:t>
            </a:r>
            <a:r>
              <a:rPr lang="en-US" sz="1400" dirty="0" err="1"/>
              <a:t>world.html</a:t>
            </a:r>
            <a:endParaRPr lang="en-US" sz="1400" dirty="0"/>
          </a:p>
        </p:txBody>
      </p:sp>
      <p:sp>
        <p:nvSpPr>
          <p:cNvPr id="7" name="Rectangle 6">
            <a:extLst>
              <a:ext uri="{FF2B5EF4-FFF2-40B4-BE49-F238E27FC236}">
                <a16:creationId xmlns:a16="http://schemas.microsoft.com/office/drawing/2014/main" id="{305135C9-9579-E04B-933B-4DD10A090493}"/>
              </a:ext>
            </a:extLst>
          </p:cNvPr>
          <p:cNvSpPr/>
          <p:nvPr/>
        </p:nvSpPr>
        <p:spPr>
          <a:xfrm>
            <a:off x="684212" y="2875722"/>
            <a:ext cx="296449" cy="4505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85182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6B9D4011-433A-1941-8E63-F6C1F441751A}"/>
              </a:ext>
            </a:extLst>
          </p:cNvPr>
          <p:cNvPicPr>
            <a:picLocks noGrp="1" noChangeAspect="1"/>
          </p:cNvPicPr>
          <p:nvPr>
            <p:ph idx="1"/>
          </p:nvPr>
        </p:nvPicPr>
        <p:blipFill>
          <a:blip r:embed="rId2"/>
          <a:stretch>
            <a:fillRect/>
          </a:stretch>
        </p:blipFill>
        <p:spPr>
          <a:xfrm>
            <a:off x="1986024" y="615950"/>
            <a:ext cx="8219951" cy="5626100"/>
          </a:xfrm>
        </p:spPr>
      </p:pic>
    </p:spTree>
    <p:extLst>
      <p:ext uri="{BB962C8B-B14F-4D97-AF65-F5344CB8AC3E}">
        <p14:creationId xmlns:p14="http://schemas.microsoft.com/office/powerpoint/2010/main" val="2482732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7917BB1-E56D-8145-987F-7F643B105CB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70804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887C03-82AF-4EAB-895F-A3818D60DDE4}"/>
              </a:ext>
            </a:extLst>
          </p:cNvPr>
          <p:cNvSpPr txBox="1"/>
          <p:nvPr/>
        </p:nvSpPr>
        <p:spPr>
          <a:xfrm>
            <a:off x="897775" y="1147156"/>
            <a:ext cx="10490661" cy="4401205"/>
          </a:xfrm>
          <a:prstGeom prst="rect">
            <a:avLst/>
          </a:prstGeom>
          <a:noFill/>
        </p:spPr>
        <p:txBody>
          <a:bodyPr wrap="square" rtlCol="0">
            <a:spAutoFit/>
          </a:bodyPr>
          <a:lstStyle/>
          <a:p>
            <a:r>
              <a:rPr lang="en-US" sz="2800" u="sng" dirty="0"/>
              <a:t>Data Sources:</a:t>
            </a:r>
          </a:p>
          <a:p>
            <a:endParaRPr lang="en-US" dirty="0"/>
          </a:p>
          <a:p>
            <a:pPr marL="285750" indent="-285750">
              <a:buFont typeface="Arial" panose="020B0604020202020204" pitchFamily="34" charset="0"/>
              <a:buChar char="•"/>
            </a:pPr>
            <a:r>
              <a:rPr lang="en-US" sz="2400" dirty="0">
                <a:hlinkClick r:id="rId2"/>
              </a:rPr>
              <a:t>https://data.world/kcmillersean/billboard-hot-100-1958-2017</a:t>
            </a:r>
            <a:r>
              <a:rPr lang="en-US" sz="2400" dirty="0"/>
              <a:t> - Data World Top 100 audio features (2 data files)</a:t>
            </a:r>
          </a:p>
          <a:p>
            <a:pPr marL="742950" lvl="1" indent="-285750">
              <a:buFont typeface="Arial" panose="020B0604020202020204" pitchFamily="34" charset="0"/>
              <a:buChar char="•"/>
            </a:pPr>
            <a:r>
              <a:rPr lang="en-US" sz="2400" dirty="0"/>
              <a:t>Data file on the top 100 taken every week from 1958 to 2019</a:t>
            </a:r>
          </a:p>
          <a:p>
            <a:pPr marL="742950" lvl="1" indent="-285750">
              <a:buFont typeface="Arial" panose="020B0604020202020204" pitchFamily="34" charset="0"/>
              <a:buChar char="•"/>
            </a:pPr>
            <a:r>
              <a:rPr lang="en-US" sz="2400" dirty="0"/>
              <a:t>Data file on songs with Spotify attributes associated with the songs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hlinkClick r:id="rId3"/>
              </a:rPr>
              <a:t>https://spotifycharts.com/regional</a:t>
            </a:r>
            <a:r>
              <a:rPr lang="en-US" sz="2400" dirty="0"/>
              <a:t> - csv data on top 200</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Spotify API (for playlist data / song valuations)</a:t>
            </a:r>
          </a:p>
          <a:p>
            <a:endParaRPr lang="en-US" dirty="0"/>
          </a:p>
        </p:txBody>
      </p:sp>
    </p:spTree>
    <p:extLst>
      <p:ext uri="{BB962C8B-B14F-4D97-AF65-F5344CB8AC3E}">
        <p14:creationId xmlns:p14="http://schemas.microsoft.com/office/powerpoint/2010/main" val="3081021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BC3E356-4CF7-F745-B4FF-5BC2A83FF31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43266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CDA57-DFB3-1347-A1D0-42FE9CB98E10}"/>
              </a:ext>
            </a:extLst>
          </p:cNvPr>
          <p:cNvSpPr>
            <a:spLocks noGrp="1"/>
          </p:cNvSpPr>
          <p:nvPr>
            <p:ph type="title"/>
          </p:nvPr>
        </p:nvSpPr>
        <p:spPr/>
        <p:txBody>
          <a:bodyPr/>
          <a:lstStyle/>
          <a:p>
            <a:endParaRPr lang="en-US"/>
          </a:p>
        </p:txBody>
      </p:sp>
      <p:pic>
        <p:nvPicPr>
          <p:cNvPr id="6" name="Content Placeholder 5" descr="A screenshot of a cell phone&#10;&#10;Description automatically generated">
            <a:extLst>
              <a:ext uri="{FF2B5EF4-FFF2-40B4-BE49-F238E27FC236}">
                <a16:creationId xmlns:a16="http://schemas.microsoft.com/office/drawing/2014/main" id="{B4C17DA7-D696-CA4C-80F6-642FBB9574B4}"/>
              </a:ext>
            </a:extLst>
          </p:cNvPr>
          <p:cNvPicPr>
            <a:picLocks noGrp="1" noChangeAspect="1"/>
          </p:cNvPicPr>
          <p:nvPr>
            <p:ph sz="half" idx="1"/>
          </p:nvPr>
        </p:nvPicPr>
        <p:blipFill>
          <a:blip r:embed="rId2"/>
          <a:stretch>
            <a:fillRect/>
          </a:stretch>
        </p:blipFill>
        <p:spPr>
          <a:xfrm>
            <a:off x="0" y="0"/>
            <a:ext cx="5952226" cy="6858000"/>
          </a:xfrm>
        </p:spPr>
      </p:pic>
      <p:pic>
        <p:nvPicPr>
          <p:cNvPr id="8" name="Content Placeholder 7" descr="A picture containing drawing&#10;&#10;Description automatically generated">
            <a:extLst>
              <a:ext uri="{FF2B5EF4-FFF2-40B4-BE49-F238E27FC236}">
                <a16:creationId xmlns:a16="http://schemas.microsoft.com/office/drawing/2014/main" id="{F1EABA2A-06D0-0849-8A64-BE7BAC1B36F1}"/>
              </a:ext>
            </a:extLst>
          </p:cNvPr>
          <p:cNvPicPr>
            <a:picLocks noGrp="1" noChangeAspect="1"/>
          </p:cNvPicPr>
          <p:nvPr>
            <p:ph sz="half" idx="2"/>
          </p:nvPr>
        </p:nvPicPr>
        <p:blipFill>
          <a:blip r:embed="rId3"/>
          <a:stretch>
            <a:fillRect/>
          </a:stretch>
        </p:blipFill>
        <p:spPr>
          <a:xfrm>
            <a:off x="6239776" y="0"/>
            <a:ext cx="5952226" cy="6858000"/>
          </a:xfrm>
        </p:spPr>
      </p:pic>
    </p:spTree>
    <p:extLst>
      <p:ext uri="{BB962C8B-B14F-4D97-AF65-F5344CB8AC3E}">
        <p14:creationId xmlns:p14="http://schemas.microsoft.com/office/powerpoint/2010/main" val="3571293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map&#10;&#10;Description automatically generated">
            <a:extLst>
              <a:ext uri="{FF2B5EF4-FFF2-40B4-BE49-F238E27FC236}">
                <a16:creationId xmlns:a16="http://schemas.microsoft.com/office/drawing/2014/main" id="{9CC759C1-6981-9B47-B739-EBA6B26DA97A}"/>
              </a:ext>
            </a:extLst>
          </p:cNvPr>
          <p:cNvPicPr>
            <a:picLocks noGrp="1" noChangeAspect="1"/>
          </p:cNvPicPr>
          <p:nvPr>
            <p:ph sz="half" idx="1"/>
          </p:nvPr>
        </p:nvPicPr>
        <p:blipFill>
          <a:blip r:embed="rId2"/>
          <a:stretch>
            <a:fillRect/>
          </a:stretch>
        </p:blipFill>
        <p:spPr>
          <a:xfrm>
            <a:off x="0" y="0"/>
            <a:ext cx="2647007" cy="2647007"/>
          </a:xfrm>
        </p:spPr>
      </p:pic>
      <p:pic>
        <p:nvPicPr>
          <p:cNvPr id="8" name="Content Placeholder 7" descr="A close up of a map&#10;&#10;Description automatically generated">
            <a:extLst>
              <a:ext uri="{FF2B5EF4-FFF2-40B4-BE49-F238E27FC236}">
                <a16:creationId xmlns:a16="http://schemas.microsoft.com/office/drawing/2014/main" id="{89B267EB-5BC8-CF4A-89F5-047CA9B1BF49}"/>
              </a:ext>
            </a:extLst>
          </p:cNvPr>
          <p:cNvPicPr>
            <a:picLocks noGrp="1" noChangeAspect="1"/>
          </p:cNvPicPr>
          <p:nvPr>
            <p:ph sz="half" idx="2"/>
          </p:nvPr>
        </p:nvPicPr>
        <p:blipFill>
          <a:blip r:embed="rId3"/>
          <a:stretch>
            <a:fillRect/>
          </a:stretch>
        </p:blipFill>
        <p:spPr>
          <a:xfrm>
            <a:off x="2647007" y="0"/>
            <a:ext cx="2647007" cy="2647007"/>
          </a:xfrm>
        </p:spPr>
      </p:pic>
      <p:pic>
        <p:nvPicPr>
          <p:cNvPr id="10" name="Picture 9" descr="A close up of a map&#10;&#10;Description automatically generated">
            <a:extLst>
              <a:ext uri="{FF2B5EF4-FFF2-40B4-BE49-F238E27FC236}">
                <a16:creationId xmlns:a16="http://schemas.microsoft.com/office/drawing/2014/main" id="{78383DCE-B754-4D4E-A803-84794222328E}"/>
              </a:ext>
            </a:extLst>
          </p:cNvPr>
          <p:cNvPicPr>
            <a:picLocks noChangeAspect="1"/>
          </p:cNvPicPr>
          <p:nvPr/>
        </p:nvPicPr>
        <p:blipFill>
          <a:blip r:embed="rId4"/>
          <a:stretch>
            <a:fillRect/>
          </a:stretch>
        </p:blipFill>
        <p:spPr>
          <a:xfrm>
            <a:off x="6843622" y="0"/>
            <a:ext cx="2674189" cy="2674189"/>
          </a:xfrm>
          <a:prstGeom prst="rect">
            <a:avLst/>
          </a:prstGeom>
        </p:spPr>
      </p:pic>
      <p:pic>
        <p:nvPicPr>
          <p:cNvPr id="12" name="Picture 11" descr="A close up of a map&#10;&#10;Description automatically generated">
            <a:extLst>
              <a:ext uri="{FF2B5EF4-FFF2-40B4-BE49-F238E27FC236}">
                <a16:creationId xmlns:a16="http://schemas.microsoft.com/office/drawing/2014/main" id="{159DCB06-54F7-4546-8FC3-70190813876A}"/>
              </a:ext>
            </a:extLst>
          </p:cNvPr>
          <p:cNvPicPr>
            <a:picLocks noChangeAspect="1"/>
          </p:cNvPicPr>
          <p:nvPr/>
        </p:nvPicPr>
        <p:blipFill>
          <a:blip r:embed="rId5"/>
          <a:stretch>
            <a:fillRect/>
          </a:stretch>
        </p:blipFill>
        <p:spPr>
          <a:xfrm>
            <a:off x="9517811" y="0"/>
            <a:ext cx="2674189" cy="2674189"/>
          </a:xfrm>
          <a:prstGeom prst="rect">
            <a:avLst/>
          </a:prstGeom>
        </p:spPr>
      </p:pic>
      <p:pic>
        <p:nvPicPr>
          <p:cNvPr id="14" name="Picture 13" descr="A close up of a map&#10;&#10;Description automatically generated">
            <a:extLst>
              <a:ext uri="{FF2B5EF4-FFF2-40B4-BE49-F238E27FC236}">
                <a16:creationId xmlns:a16="http://schemas.microsoft.com/office/drawing/2014/main" id="{86B23BF2-C84C-9F4F-A54C-9662FCF13891}"/>
              </a:ext>
            </a:extLst>
          </p:cNvPr>
          <p:cNvPicPr>
            <a:picLocks noChangeAspect="1"/>
          </p:cNvPicPr>
          <p:nvPr/>
        </p:nvPicPr>
        <p:blipFill>
          <a:blip r:embed="rId6"/>
          <a:stretch>
            <a:fillRect/>
          </a:stretch>
        </p:blipFill>
        <p:spPr>
          <a:xfrm>
            <a:off x="-1" y="4210994"/>
            <a:ext cx="2647007" cy="2647007"/>
          </a:xfrm>
          <a:prstGeom prst="rect">
            <a:avLst/>
          </a:prstGeom>
        </p:spPr>
      </p:pic>
      <p:pic>
        <p:nvPicPr>
          <p:cNvPr id="16" name="Picture 15" descr="A close up of a map&#10;&#10;Description automatically generated">
            <a:extLst>
              <a:ext uri="{FF2B5EF4-FFF2-40B4-BE49-F238E27FC236}">
                <a16:creationId xmlns:a16="http://schemas.microsoft.com/office/drawing/2014/main" id="{43F99AEB-224C-994E-AF11-4FDF3116B90F}"/>
              </a:ext>
            </a:extLst>
          </p:cNvPr>
          <p:cNvPicPr>
            <a:picLocks noChangeAspect="1"/>
          </p:cNvPicPr>
          <p:nvPr/>
        </p:nvPicPr>
        <p:blipFill>
          <a:blip r:embed="rId7"/>
          <a:stretch>
            <a:fillRect/>
          </a:stretch>
        </p:blipFill>
        <p:spPr>
          <a:xfrm>
            <a:off x="2647006" y="4210994"/>
            <a:ext cx="2647008" cy="2647008"/>
          </a:xfrm>
          <a:prstGeom prst="rect">
            <a:avLst/>
          </a:prstGeom>
        </p:spPr>
      </p:pic>
      <p:pic>
        <p:nvPicPr>
          <p:cNvPr id="18" name="Picture 17" descr="A close up of a map&#10;&#10;Description automatically generated">
            <a:extLst>
              <a:ext uri="{FF2B5EF4-FFF2-40B4-BE49-F238E27FC236}">
                <a16:creationId xmlns:a16="http://schemas.microsoft.com/office/drawing/2014/main" id="{FAD4A276-8B49-6848-A3D4-F5997CC55FA1}"/>
              </a:ext>
            </a:extLst>
          </p:cNvPr>
          <p:cNvPicPr>
            <a:picLocks noChangeAspect="1"/>
          </p:cNvPicPr>
          <p:nvPr/>
        </p:nvPicPr>
        <p:blipFill>
          <a:blip r:embed="rId8"/>
          <a:stretch>
            <a:fillRect/>
          </a:stretch>
        </p:blipFill>
        <p:spPr>
          <a:xfrm>
            <a:off x="6897985" y="4210994"/>
            <a:ext cx="2647009" cy="2647009"/>
          </a:xfrm>
          <a:prstGeom prst="rect">
            <a:avLst/>
          </a:prstGeom>
        </p:spPr>
      </p:pic>
      <p:pic>
        <p:nvPicPr>
          <p:cNvPr id="20" name="Picture 19" descr="A close up of a piece of paper&#10;&#10;Description automatically generated">
            <a:extLst>
              <a:ext uri="{FF2B5EF4-FFF2-40B4-BE49-F238E27FC236}">
                <a16:creationId xmlns:a16="http://schemas.microsoft.com/office/drawing/2014/main" id="{A34A7863-2598-544F-8E6D-BEFEBD882F5D}"/>
              </a:ext>
            </a:extLst>
          </p:cNvPr>
          <p:cNvPicPr>
            <a:picLocks noChangeAspect="1"/>
          </p:cNvPicPr>
          <p:nvPr/>
        </p:nvPicPr>
        <p:blipFill>
          <a:blip r:embed="rId9"/>
          <a:stretch>
            <a:fillRect/>
          </a:stretch>
        </p:blipFill>
        <p:spPr>
          <a:xfrm>
            <a:off x="9544990" y="4210990"/>
            <a:ext cx="2647010" cy="2647010"/>
          </a:xfrm>
          <a:prstGeom prst="rect">
            <a:avLst/>
          </a:prstGeom>
        </p:spPr>
      </p:pic>
    </p:spTree>
    <p:extLst>
      <p:ext uri="{BB962C8B-B14F-4D97-AF65-F5344CB8AC3E}">
        <p14:creationId xmlns:p14="http://schemas.microsoft.com/office/powerpoint/2010/main" val="1486275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5A56653E-3CDE-2C4A-A965-63D30E6E9433}"/>
              </a:ext>
            </a:extLst>
          </p:cNvPr>
          <p:cNvPicPr>
            <a:picLocks noChangeAspect="1"/>
          </p:cNvPicPr>
          <p:nvPr/>
        </p:nvPicPr>
        <p:blipFill>
          <a:blip r:embed="rId2"/>
          <a:stretch>
            <a:fillRect/>
          </a:stretch>
        </p:blipFill>
        <p:spPr>
          <a:xfrm>
            <a:off x="0" y="0"/>
            <a:ext cx="2639683" cy="2639683"/>
          </a:xfrm>
          <a:prstGeom prst="rect">
            <a:avLst/>
          </a:prstGeom>
        </p:spPr>
      </p:pic>
      <p:pic>
        <p:nvPicPr>
          <p:cNvPr id="8" name="Picture 7" descr="A close up of a map&#10;&#10;Description automatically generated">
            <a:extLst>
              <a:ext uri="{FF2B5EF4-FFF2-40B4-BE49-F238E27FC236}">
                <a16:creationId xmlns:a16="http://schemas.microsoft.com/office/drawing/2014/main" id="{CC9CBA2B-5F68-1749-A31B-1974410677A3}"/>
              </a:ext>
            </a:extLst>
          </p:cNvPr>
          <p:cNvPicPr>
            <a:picLocks noChangeAspect="1"/>
          </p:cNvPicPr>
          <p:nvPr/>
        </p:nvPicPr>
        <p:blipFill>
          <a:blip r:embed="rId3"/>
          <a:stretch>
            <a:fillRect/>
          </a:stretch>
        </p:blipFill>
        <p:spPr>
          <a:xfrm>
            <a:off x="2639683" y="0"/>
            <a:ext cx="2639683" cy="2639683"/>
          </a:xfrm>
          <a:prstGeom prst="rect">
            <a:avLst/>
          </a:prstGeom>
        </p:spPr>
      </p:pic>
      <p:pic>
        <p:nvPicPr>
          <p:cNvPr id="10" name="Picture 9" descr="A close up of a map&#10;&#10;Description automatically generated">
            <a:extLst>
              <a:ext uri="{FF2B5EF4-FFF2-40B4-BE49-F238E27FC236}">
                <a16:creationId xmlns:a16="http://schemas.microsoft.com/office/drawing/2014/main" id="{729174F3-F3AD-E54C-8C84-BDB5D9DC890A}"/>
              </a:ext>
            </a:extLst>
          </p:cNvPr>
          <p:cNvPicPr>
            <a:picLocks noChangeAspect="1"/>
          </p:cNvPicPr>
          <p:nvPr/>
        </p:nvPicPr>
        <p:blipFill>
          <a:blip r:embed="rId4"/>
          <a:stretch>
            <a:fillRect/>
          </a:stretch>
        </p:blipFill>
        <p:spPr>
          <a:xfrm>
            <a:off x="0" y="4218316"/>
            <a:ext cx="2639684" cy="2639684"/>
          </a:xfrm>
          <a:prstGeom prst="rect">
            <a:avLst/>
          </a:prstGeom>
        </p:spPr>
      </p:pic>
      <p:pic>
        <p:nvPicPr>
          <p:cNvPr id="12" name="Picture 11" descr="A close up of a map&#10;&#10;Description automatically generated">
            <a:extLst>
              <a:ext uri="{FF2B5EF4-FFF2-40B4-BE49-F238E27FC236}">
                <a16:creationId xmlns:a16="http://schemas.microsoft.com/office/drawing/2014/main" id="{73F390E1-3F70-4F42-98E3-9CF6E586D556}"/>
              </a:ext>
            </a:extLst>
          </p:cNvPr>
          <p:cNvPicPr>
            <a:picLocks noChangeAspect="1"/>
          </p:cNvPicPr>
          <p:nvPr/>
        </p:nvPicPr>
        <p:blipFill>
          <a:blip r:embed="rId5"/>
          <a:stretch>
            <a:fillRect/>
          </a:stretch>
        </p:blipFill>
        <p:spPr>
          <a:xfrm>
            <a:off x="2639683" y="4218316"/>
            <a:ext cx="2652623" cy="2652623"/>
          </a:xfrm>
          <a:prstGeom prst="rect">
            <a:avLst/>
          </a:prstGeom>
        </p:spPr>
      </p:pic>
      <p:pic>
        <p:nvPicPr>
          <p:cNvPr id="14" name="Picture 13" descr="A close up of a map&#10;&#10;Description automatically generated">
            <a:extLst>
              <a:ext uri="{FF2B5EF4-FFF2-40B4-BE49-F238E27FC236}">
                <a16:creationId xmlns:a16="http://schemas.microsoft.com/office/drawing/2014/main" id="{A1397F26-D9AE-F642-BB2F-A6069E685964}"/>
              </a:ext>
            </a:extLst>
          </p:cNvPr>
          <p:cNvPicPr>
            <a:picLocks noChangeAspect="1"/>
          </p:cNvPicPr>
          <p:nvPr/>
        </p:nvPicPr>
        <p:blipFill>
          <a:blip r:embed="rId6"/>
          <a:stretch>
            <a:fillRect/>
          </a:stretch>
        </p:blipFill>
        <p:spPr>
          <a:xfrm>
            <a:off x="6912634" y="0"/>
            <a:ext cx="2639683" cy="2639683"/>
          </a:xfrm>
          <a:prstGeom prst="rect">
            <a:avLst/>
          </a:prstGeom>
        </p:spPr>
      </p:pic>
      <p:pic>
        <p:nvPicPr>
          <p:cNvPr id="16" name="Picture 15" descr="A close up of a map&#10;&#10;Description automatically generated">
            <a:extLst>
              <a:ext uri="{FF2B5EF4-FFF2-40B4-BE49-F238E27FC236}">
                <a16:creationId xmlns:a16="http://schemas.microsoft.com/office/drawing/2014/main" id="{2AD862C6-2917-C744-A1AF-C0DB668CF0A9}"/>
              </a:ext>
            </a:extLst>
          </p:cNvPr>
          <p:cNvPicPr>
            <a:picLocks noChangeAspect="1"/>
          </p:cNvPicPr>
          <p:nvPr/>
        </p:nvPicPr>
        <p:blipFill>
          <a:blip r:embed="rId7"/>
          <a:stretch>
            <a:fillRect/>
          </a:stretch>
        </p:blipFill>
        <p:spPr>
          <a:xfrm>
            <a:off x="9552317" y="-3"/>
            <a:ext cx="2639683" cy="2639683"/>
          </a:xfrm>
          <a:prstGeom prst="rect">
            <a:avLst/>
          </a:prstGeom>
        </p:spPr>
      </p:pic>
      <p:pic>
        <p:nvPicPr>
          <p:cNvPr id="18" name="Picture 17" descr="A close up of a map&#10;&#10;Description automatically generated">
            <a:extLst>
              <a:ext uri="{FF2B5EF4-FFF2-40B4-BE49-F238E27FC236}">
                <a16:creationId xmlns:a16="http://schemas.microsoft.com/office/drawing/2014/main" id="{8D963465-54B8-FA4F-8CB9-A96A768BD695}"/>
              </a:ext>
            </a:extLst>
          </p:cNvPr>
          <p:cNvPicPr>
            <a:picLocks noChangeAspect="1"/>
          </p:cNvPicPr>
          <p:nvPr/>
        </p:nvPicPr>
        <p:blipFill>
          <a:blip r:embed="rId8"/>
          <a:stretch>
            <a:fillRect/>
          </a:stretch>
        </p:blipFill>
        <p:spPr>
          <a:xfrm>
            <a:off x="6912636" y="4218315"/>
            <a:ext cx="2652624" cy="2652624"/>
          </a:xfrm>
          <a:prstGeom prst="rect">
            <a:avLst/>
          </a:prstGeom>
        </p:spPr>
      </p:pic>
      <p:pic>
        <p:nvPicPr>
          <p:cNvPr id="20" name="Picture 19" descr="A close up of a map&#10;&#10;Description automatically generated">
            <a:extLst>
              <a:ext uri="{FF2B5EF4-FFF2-40B4-BE49-F238E27FC236}">
                <a16:creationId xmlns:a16="http://schemas.microsoft.com/office/drawing/2014/main" id="{3693321C-27DA-1143-8F02-B08D01F5A257}"/>
              </a:ext>
            </a:extLst>
          </p:cNvPr>
          <p:cNvPicPr>
            <a:picLocks noChangeAspect="1"/>
          </p:cNvPicPr>
          <p:nvPr/>
        </p:nvPicPr>
        <p:blipFill>
          <a:blip r:embed="rId9"/>
          <a:stretch>
            <a:fillRect/>
          </a:stretch>
        </p:blipFill>
        <p:spPr>
          <a:xfrm>
            <a:off x="9565258" y="4215384"/>
            <a:ext cx="2642616" cy="2642616"/>
          </a:xfrm>
          <a:prstGeom prst="rect">
            <a:avLst/>
          </a:prstGeom>
        </p:spPr>
      </p:pic>
    </p:spTree>
    <p:extLst>
      <p:ext uri="{BB962C8B-B14F-4D97-AF65-F5344CB8AC3E}">
        <p14:creationId xmlns:p14="http://schemas.microsoft.com/office/powerpoint/2010/main" val="3191862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D14847BA-3D21-1444-832A-E83C700544D0}"/>
              </a:ext>
            </a:extLst>
          </p:cNvPr>
          <p:cNvPicPr>
            <a:picLocks noChangeAspect="1"/>
          </p:cNvPicPr>
          <p:nvPr/>
        </p:nvPicPr>
        <p:blipFill>
          <a:blip r:embed="rId2"/>
          <a:stretch>
            <a:fillRect/>
          </a:stretch>
        </p:blipFill>
        <p:spPr>
          <a:xfrm>
            <a:off x="0" y="0"/>
            <a:ext cx="2266122" cy="2266122"/>
          </a:xfrm>
          <a:prstGeom prst="rect">
            <a:avLst/>
          </a:prstGeom>
        </p:spPr>
      </p:pic>
      <p:pic>
        <p:nvPicPr>
          <p:cNvPr id="8" name="Picture 7" descr="A close up of a map&#10;&#10;Description automatically generated">
            <a:extLst>
              <a:ext uri="{FF2B5EF4-FFF2-40B4-BE49-F238E27FC236}">
                <a16:creationId xmlns:a16="http://schemas.microsoft.com/office/drawing/2014/main" id="{A9E640BC-F5A5-254B-BEF2-A87D93816A7E}"/>
              </a:ext>
            </a:extLst>
          </p:cNvPr>
          <p:cNvPicPr>
            <a:picLocks noChangeAspect="1"/>
          </p:cNvPicPr>
          <p:nvPr/>
        </p:nvPicPr>
        <p:blipFill>
          <a:blip r:embed="rId3"/>
          <a:stretch>
            <a:fillRect/>
          </a:stretch>
        </p:blipFill>
        <p:spPr>
          <a:xfrm>
            <a:off x="2266122" y="0"/>
            <a:ext cx="2266123" cy="2266123"/>
          </a:xfrm>
          <a:prstGeom prst="rect">
            <a:avLst/>
          </a:prstGeom>
        </p:spPr>
      </p:pic>
      <p:pic>
        <p:nvPicPr>
          <p:cNvPr id="10" name="Picture 9" descr="A close up of a map&#10;&#10;Description automatically generated">
            <a:extLst>
              <a:ext uri="{FF2B5EF4-FFF2-40B4-BE49-F238E27FC236}">
                <a16:creationId xmlns:a16="http://schemas.microsoft.com/office/drawing/2014/main" id="{47D3977D-FF4A-FF4B-A9E0-27E1274CEF81}"/>
              </a:ext>
            </a:extLst>
          </p:cNvPr>
          <p:cNvPicPr>
            <a:picLocks noChangeAspect="1"/>
          </p:cNvPicPr>
          <p:nvPr/>
        </p:nvPicPr>
        <p:blipFill>
          <a:blip r:embed="rId4"/>
          <a:stretch>
            <a:fillRect/>
          </a:stretch>
        </p:blipFill>
        <p:spPr>
          <a:xfrm>
            <a:off x="7659753" y="0"/>
            <a:ext cx="2266122" cy="2266122"/>
          </a:xfrm>
          <a:prstGeom prst="rect">
            <a:avLst/>
          </a:prstGeom>
        </p:spPr>
      </p:pic>
      <p:pic>
        <p:nvPicPr>
          <p:cNvPr id="12" name="Picture 11" descr="A close up of a map&#10;&#10;Description automatically generated">
            <a:extLst>
              <a:ext uri="{FF2B5EF4-FFF2-40B4-BE49-F238E27FC236}">
                <a16:creationId xmlns:a16="http://schemas.microsoft.com/office/drawing/2014/main" id="{04E7B58C-E09A-AA4F-AFB4-1E86AD59B350}"/>
              </a:ext>
            </a:extLst>
          </p:cNvPr>
          <p:cNvPicPr>
            <a:picLocks noChangeAspect="1"/>
          </p:cNvPicPr>
          <p:nvPr/>
        </p:nvPicPr>
        <p:blipFill>
          <a:blip r:embed="rId5"/>
          <a:stretch>
            <a:fillRect/>
          </a:stretch>
        </p:blipFill>
        <p:spPr>
          <a:xfrm>
            <a:off x="9925876" y="0"/>
            <a:ext cx="2266124" cy="2266124"/>
          </a:xfrm>
          <a:prstGeom prst="rect">
            <a:avLst/>
          </a:prstGeom>
        </p:spPr>
      </p:pic>
      <p:graphicFrame>
        <p:nvGraphicFramePr>
          <p:cNvPr id="13" name="Content Placeholder 9">
            <a:extLst>
              <a:ext uri="{FF2B5EF4-FFF2-40B4-BE49-F238E27FC236}">
                <a16:creationId xmlns:a16="http://schemas.microsoft.com/office/drawing/2014/main" id="{00A68954-6F9C-B34A-866F-DD3F93B4376A}"/>
              </a:ext>
            </a:extLst>
          </p:cNvPr>
          <p:cNvGraphicFramePr>
            <a:graphicFrameLocks noGrp="1"/>
          </p:cNvGraphicFramePr>
          <p:nvPr>
            <p:ph idx="1"/>
            <p:extLst>
              <p:ext uri="{D42A27DB-BD31-4B8C-83A1-F6EECF244321}">
                <p14:modId xmlns:p14="http://schemas.microsoft.com/office/powerpoint/2010/main" val="3181553712"/>
              </p:ext>
            </p:extLst>
          </p:nvPr>
        </p:nvGraphicFramePr>
        <p:xfrm>
          <a:off x="1133061" y="2397317"/>
          <a:ext cx="9574695" cy="4389120"/>
        </p:xfrm>
        <a:graphic>
          <a:graphicData uri="http://schemas.openxmlformats.org/drawingml/2006/table">
            <a:tbl>
              <a:tblPr firstRow="1" bandRow="1">
                <a:tableStyleId>{5C22544A-7EE6-4342-B048-85BDC9FD1C3A}</a:tableStyleId>
              </a:tblPr>
              <a:tblGrid>
                <a:gridCol w="3191565">
                  <a:extLst>
                    <a:ext uri="{9D8B030D-6E8A-4147-A177-3AD203B41FA5}">
                      <a16:colId xmlns:a16="http://schemas.microsoft.com/office/drawing/2014/main" val="1791328218"/>
                    </a:ext>
                  </a:extLst>
                </a:gridCol>
                <a:gridCol w="3191565">
                  <a:extLst>
                    <a:ext uri="{9D8B030D-6E8A-4147-A177-3AD203B41FA5}">
                      <a16:colId xmlns:a16="http://schemas.microsoft.com/office/drawing/2014/main" val="2475388237"/>
                    </a:ext>
                  </a:extLst>
                </a:gridCol>
                <a:gridCol w="3191565">
                  <a:extLst>
                    <a:ext uri="{9D8B030D-6E8A-4147-A177-3AD203B41FA5}">
                      <a16:colId xmlns:a16="http://schemas.microsoft.com/office/drawing/2014/main" val="2777416159"/>
                    </a:ext>
                  </a:extLst>
                </a:gridCol>
              </a:tblGrid>
              <a:tr h="332961">
                <a:tc gridSpan="3">
                  <a:txBody>
                    <a:bodyPr/>
                    <a:lstStyle/>
                    <a:p>
                      <a:pPr algn="ctr"/>
                      <a:r>
                        <a:rPr lang="en-US" dirty="0"/>
                        <a:t>Correlation Table of Global Chart with Country Charts</a:t>
                      </a:r>
                    </a:p>
                  </a:txBody>
                  <a:tcPr/>
                </a:tc>
                <a:tc hMerge="1">
                  <a:txBody>
                    <a:bodyPr/>
                    <a:lstStyle/>
                    <a:p>
                      <a:pPr algn="ctr"/>
                      <a:endParaRPr lang="en-US" dirty="0"/>
                    </a:p>
                  </a:txBody>
                  <a:tcPr/>
                </a:tc>
                <a:tc hMerge="1">
                  <a:txBody>
                    <a:bodyPr/>
                    <a:lstStyle/>
                    <a:p>
                      <a:endParaRPr lang="en-US" dirty="0"/>
                    </a:p>
                  </a:txBody>
                  <a:tcPr/>
                </a:tc>
                <a:extLst>
                  <a:ext uri="{0D108BD9-81ED-4DB2-BD59-A6C34878D82A}">
                    <a16:rowId xmlns:a16="http://schemas.microsoft.com/office/drawing/2014/main" val="2529532325"/>
                  </a:ext>
                </a:extLst>
              </a:tr>
              <a:tr h="332961">
                <a:tc>
                  <a:txBody>
                    <a:bodyPr/>
                    <a:lstStyle/>
                    <a:p>
                      <a:r>
                        <a:rPr lang="en-US" b="1" u="sng" dirty="0"/>
                        <a:t>Countries</a:t>
                      </a:r>
                    </a:p>
                  </a:txBody>
                  <a:tcPr/>
                </a:tc>
                <a:tc>
                  <a:txBody>
                    <a:bodyPr/>
                    <a:lstStyle/>
                    <a:p>
                      <a:r>
                        <a:rPr lang="en-US" b="1" u="sng" dirty="0"/>
                        <a:t>Top 10 Songs</a:t>
                      </a:r>
                    </a:p>
                  </a:txBody>
                  <a:tcPr/>
                </a:tc>
                <a:tc>
                  <a:txBody>
                    <a:bodyPr/>
                    <a:lstStyle/>
                    <a:p>
                      <a:r>
                        <a:rPr lang="en-US" b="1" u="sng" dirty="0"/>
                        <a:t>Top 200 Songs</a:t>
                      </a:r>
                    </a:p>
                  </a:txBody>
                  <a:tcPr/>
                </a:tc>
                <a:extLst>
                  <a:ext uri="{0D108BD9-81ED-4DB2-BD59-A6C34878D82A}">
                    <a16:rowId xmlns:a16="http://schemas.microsoft.com/office/drawing/2014/main" val="1970530692"/>
                  </a:ext>
                </a:extLst>
              </a:tr>
              <a:tr h="332961">
                <a:tc>
                  <a:txBody>
                    <a:bodyPr/>
                    <a:lstStyle/>
                    <a:p>
                      <a:r>
                        <a:rPr lang="en-US" dirty="0"/>
                        <a:t>USA</a:t>
                      </a:r>
                    </a:p>
                  </a:txBody>
                  <a:tcPr/>
                </a:tc>
                <a:tc>
                  <a:txBody>
                    <a:bodyPr/>
                    <a:lstStyle/>
                    <a:p>
                      <a:r>
                        <a:rPr lang="en-US" dirty="0"/>
                        <a:t>-0.344</a:t>
                      </a:r>
                    </a:p>
                  </a:txBody>
                  <a:tcPr/>
                </a:tc>
                <a:tc>
                  <a:txBody>
                    <a:bodyPr/>
                    <a:lstStyle/>
                    <a:p>
                      <a:r>
                        <a:rPr lang="en-US" dirty="0"/>
                        <a:t>0.621</a:t>
                      </a:r>
                    </a:p>
                  </a:txBody>
                  <a:tcPr/>
                </a:tc>
                <a:extLst>
                  <a:ext uri="{0D108BD9-81ED-4DB2-BD59-A6C34878D82A}">
                    <a16:rowId xmlns:a16="http://schemas.microsoft.com/office/drawing/2014/main" val="986474008"/>
                  </a:ext>
                </a:extLst>
              </a:tr>
              <a:tr h="332961">
                <a:tc>
                  <a:txBody>
                    <a:bodyPr/>
                    <a:lstStyle/>
                    <a:p>
                      <a:r>
                        <a:rPr lang="en-US" dirty="0"/>
                        <a:t>Germany</a:t>
                      </a:r>
                    </a:p>
                  </a:txBody>
                  <a:tcPr/>
                </a:tc>
                <a:tc>
                  <a:txBody>
                    <a:bodyPr/>
                    <a:lstStyle/>
                    <a:p>
                      <a:r>
                        <a:rPr lang="en-US" dirty="0"/>
                        <a:t>0.925</a:t>
                      </a:r>
                    </a:p>
                  </a:txBody>
                  <a:tcPr/>
                </a:tc>
                <a:tc>
                  <a:txBody>
                    <a:bodyPr/>
                    <a:lstStyle/>
                    <a:p>
                      <a:r>
                        <a:rPr lang="en-US" dirty="0"/>
                        <a:t>0.497</a:t>
                      </a:r>
                    </a:p>
                  </a:txBody>
                  <a:tcPr/>
                </a:tc>
                <a:extLst>
                  <a:ext uri="{0D108BD9-81ED-4DB2-BD59-A6C34878D82A}">
                    <a16:rowId xmlns:a16="http://schemas.microsoft.com/office/drawing/2014/main" val="1579661429"/>
                  </a:ext>
                </a:extLst>
              </a:tr>
              <a:tr h="332961">
                <a:tc>
                  <a:txBody>
                    <a:bodyPr/>
                    <a:lstStyle/>
                    <a:p>
                      <a:r>
                        <a:rPr lang="en-US" dirty="0"/>
                        <a:t>UK</a:t>
                      </a:r>
                    </a:p>
                  </a:txBody>
                  <a:tcPr/>
                </a:tc>
                <a:tc>
                  <a:txBody>
                    <a:bodyPr/>
                    <a:lstStyle/>
                    <a:p>
                      <a:r>
                        <a:rPr lang="en-US" dirty="0"/>
                        <a:t>0.755</a:t>
                      </a:r>
                    </a:p>
                  </a:txBody>
                  <a:tcPr/>
                </a:tc>
                <a:tc>
                  <a:txBody>
                    <a:bodyPr/>
                    <a:lstStyle/>
                    <a:p>
                      <a:r>
                        <a:rPr lang="en-US" dirty="0"/>
                        <a:t>0.667</a:t>
                      </a:r>
                    </a:p>
                  </a:txBody>
                  <a:tcPr/>
                </a:tc>
                <a:extLst>
                  <a:ext uri="{0D108BD9-81ED-4DB2-BD59-A6C34878D82A}">
                    <a16:rowId xmlns:a16="http://schemas.microsoft.com/office/drawing/2014/main" val="4126964202"/>
                  </a:ext>
                </a:extLst>
              </a:tr>
              <a:tr h="332961">
                <a:tc>
                  <a:txBody>
                    <a:bodyPr/>
                    <a:lstStyle/>
                    <a:p>
                      <a:r>
                        <a:rPr lang="en-US" dirty="0"/>
                        <a:t>Japan</a:t>
                      </a:r>
                    </a:p>
                  </a:txBody>
                  <a:tcPr/>
                </a:tc>
                <a:tc>
                  <a:txBody>
                    <a:bodyPr/>
                    <a:lstStyle/>
                    <a:p>
                      <a:r>
                        <a:rPr lang="en-US" dirty="0"/>
                        <a:t>0.864</a:t>
                      </a:r>
                    </a:p>
                  </a:txBody>
                  <a:tcPr/>
                </a:tc>
                <a:tc>
                  <a:txBody>
                    <a:bodyPr/>
                    <a:lstStyle/>
                    <a:p>
                      <a:r>
                        <a:rPr lang="en-US" dirty="0"/>
                        <a:t>0.221</a:t>
                      </a:r>
                    </a:p>
                  </a:txBody>
                  <a:tcPr/>
                </a:tc>
                <a:extLst>
                  <a:ext uri="{0D108BD9-81ED-4DB2-BD59-A6C34878D82A}">
                    <a16:rowId xmlns:a16="http://schemas.microsoft.com/office/drawing/2014/main" val="1336213481"/>
                  </a:ext>
                </a:extLst>
              </a:tr>
              <a:tr h="332961">
                <a:tc>
                  <a:txBody>
                    <a:bodyPr/>
                    <a:lstStyle/>
                    <a:p>
                      <a:r>
                        <a:rPr lang="en-US" dirty="0"/>
                        <a:t>France</a:t>
                      </a:r>
                    </a:p>
                  </a:txBody>
                  <a:tcPr/>
                </a:tc>
                <a:tc>
                  <a:txBody>
                    <a:bodyPr/>
                    <a:lstStyle/>
                    <a:p>
                      <a:r>
                        <a:rPr lang="en-US" dirty="0"/>
                        <a:t>0.692</a:t>
                      </a:r>
                    </a:p>
                  </a:txBody>
                  <a:tcPr/>
                </a:tc>
                <a:tc>
                  <a:txBody>
                    <a:bodyPr/>
                    <a:lstStyle/>
                    <a:p>
                      <a:r>
                        <a:rPr lang="en-US" dirty="0"/>
                        <a:t>0.472</a:t>
                      </a:r>
                    </a:p>
                  </a:txBody>
                  <a:tcPr/>
                </a:tc>
                <a:extLst>
                  <a:ext uri="{0D108BD9-81ED-4DB2-BD59-A6C34878D82A}">
                    <a16:rowId xmlns:a16="http://schemas.microsoft.com/office/drawing/2014/main" val="132293617"/>
                  </a:ext>
                </a:extLst>
              </a:tr>
              <a:tr h="332961">
                <a:tc>
                  <a:txBody>
                    <a:bodyPr/>
                    <a:lstStyle/>
                    <a:p>
                      <a:r>
                        <a:rPr lang="en-US" dirty="0"/>
                        <a:t>Canada</a:t>
                      </a:r>
                    </a:p>
                  </a:txBody>
                  <a:tcPr/>
                </a:tc>
                <a:tc>
                  <a:txBody>
                    <a:bodyPr/>
                    <a:lstStyle/>
                    <a:p>
                      <a:r>
                        <a:rPr lang="en-US" dirty="0"/>
                        <a:t>0.316</a:t>
                      </a:r>
                    </a:p>
                  </a:txBody>
                  <a:tcPr/>
                </a:tc>
                <a:tc>
                  <a:txBody>
                    <a:bodyPr/>
                    <a:lstStyle/>
                    <a:p>
                      <a:r>
                        <a:rPr lang="en-US" dirty="0"/>
                        <a:t>0.695</a:t>
                      </a:r>
                    </a:p>
                  </a:txBody>
                  <a:tcPr/>
                </a:tc>
                <a:extLst>
                  <a:ext uri="{0D108BD9-81ED-4DB2-BD59-A6C34878D82A}">
                    <a16:rowId xmlns:a16="http://schemas.microsoft.com/office/drawing/2014/main" val="3726495489"/>
                  </a:ext>
                </a:extLst>
              </a:tr>
              <a:tr h="332961">
                <a:tc>
                  <a:txBody>
                    <a:bodyPr/>
                    <a:lstStyle/>
                    <a:p>
                      <a:r>
                        <a:rPr lang="en-US" dirty="0"/>
                        <a:t>Australia</a:t>
                      </a:r>
                    </a:p>
                  </a:txBody>
                  <a:tcPr/>
                </a:tc>
                <a:tc>
                  <a:txBody>
                    <a:bodyPr/>
                    <a:lstStyle/>
                    <a:p>
                      <a:r>
                        <a:rPr lang="en-US" dirty="0"/>
                        <a:t>0.824</a:t>
                      </a:r>
                    </a:p>
                  </a:txBody>
                  <a:tcPr/>
                </a:tc>
                <a:tc>
                  <a:txBody>
                    <a:bodyPr/>
                    <a:lstStyle/>
                    <a:p>
                      <a:r>
                        <a:rPr lang="en-US" dirty="0"/>
                        <a:t>0.692</a:t>
                      </a:r>
                    </a:p>
                  </a:txBody>
                  <a:tcPr/>
                </a:tc>
                <a:extLst>
                  <a:ext uri="{0D108BD9-81ED-4DB2-BD59-A6C34878D82A}">
                    <a16:rowId xmlns:a16="http://schemas.microsoft.com/office/drawing/2014/main" val="1978206759"/>
                  </a:ext>
                </a:extLst>
              </a:tr>
              <a:tr h="332961">
                <a:tc>
                  <a:txBody>
                    <a:bodyPr/>
                    <a:lstStyle/>
                    <a:p>
                      <a:r>
                        <a:rPr lang="en-US" dirty="0"/>
                        <a:t>Russia</a:t>
                      </a:r>
                    </a:p>
                  </a:txBody>
                  <a:tcPr/>
                </a:tc>
                <a:tc>
                  <a:txBody>
                    <a:bodyPr/>
                    <a:lstStyle/>
                    <a:p>
                      <a:r>
                        <a:rPr lang="en-US" dirty="0"/>
                        <a:t>0.726</a:t>
                      </a:r>
                    </a:p>
                  </a:txBody>
                  <a:tcPr/>
                </a:tc>
                <a:tc>
                  <a:txBody>
                    <a:bodyPr/>
                    <a:lstStyle/>
                    <a:p>
                      <a:r>
                        <a:rPr lang="en-US" dirty="0"/>
                        <a:t>0.570</a:t>
                      </a:r>
                    </a:p>
                  </a:txBody>
                  <a:tcPr/>
                </a:tc>
                <a:extLst>
                  <a:ext uri="{0D108BD9-81ED-4DB2-BD59-A6C34878D82A}">
                    <a16:rowId xmlns:a16="http://schemas.microsoft.com/office/drawing/2014/main" val="4087473676"/>
                  </a:ext>
                </a:extLst>
              </a:tr>
              <a:tr h="332961">
                <a:tc>
                  <a:txBody>
                    <a:bodyPr/>
                    <a:lstStyle/>
                    <a:p>
                      <a:r>
                        <a:rPr lang="en-US" dirty="0"/>
                        <a:t>Netherlands</a:t>
                      </a:r>
                    </a:p>
                  </a:txBody>
                  <a:tcPr/>
                </a:tc>
                <a:tc>
                  <a:txBody>
                    <a:bodyPr/>
                    <a:lstStyle/>
                    <a:p>
                      <a:r>
                        <a:rPr lang="en-US" dirty="0"/>
                        <a:t>0.860</a:t>
                      </a:r>
                    </a:p>
                  </a:txBody>
                  <a:tcPr/>
                </a:tc>
                <a:tc>
                  <a:txBody>
                    <a:bodyPr/>
                    <a:lstStyle/>
                    <a:p>
                      <a:r>
                        <a:rPr lang="en-US" dirty="0"/>
                        <a:t>0.679</a:t>
                      </a:r>
                    </a:p>
                  </a:txBody>
                  <a:tcPr/>
                </a:tc>
                <a:extLst>
                  <a:ext uri="{0D108BD9-81ED-4DB2-BD59-A6C34878D82A}">
                    <a16:rowId xmlns:a16="http://schemas.microsoft.com/office/drawing/2014/main" val="1799791168"/>
                  </a:ext>
                </a:extLst>
              </a:tr>
              <a:tr h="332961">
                <a:tc>
                  <a:txBody>
                    <a:bodyPr/>
                    <a:lstStyle/>
                    <a:p>
                      <a:r>
                        <a:rPr lang="en-US" dirty="0"/>
                        <a:t>Hong Kong</a:t>
                      </a:r>
                    </a:p>
                  </a:txBody>
                  <a:tcPr/>
                </a:tc>
                <a:tc>
                  <a:txBody>
                    <a:bodyPr/>
                    <a:lstStyle/>
                    <a:p>
                      <a:r>
                        <a:rPr lang="en-US" dirty="0"/>
                        <a:t>0.731</a:t>
                      </a:r>
                    </a:p>
                  </a:txBody>
                  <a:tcPr/>
                </a:tc>
                <a:tc>
                  <a:txBody>
                    <a:bodyPr/>
                    <a:lstStyle/>
                    <a:p>
                      <a:r>
                        <a:rPr lang="en-US" dirty="0"/>
                        <a:t>0.499</a:t>
                      </a:r>
                    </a:p>
                  </a:txBody>
                  <a:tcPr/>
                </a:tc>
                <a:extLst>
                  <a:ext uri="{0D108BD9-81ED-4DB2-BD59-A6C34878D82A}">
                    <a16:rowId xmlns:a16="http://schemas.microsoft.com/office/drawing/2014/main" val="4090571388"/>
                  </a:ext>
                </a:extLst>
              </a:tr>
            </a:tbl>
          </a:graphicData>
        </a:graphic>
      </p:graphicFrame>
    </p:spTree>
    <p:extLst>
      <p:ext uri="{BB962C8B-B14F-4D97-AF65-F5344CB8AC3E}">
        <p14:creationId xmlns:p14="http://schemas.microsoft.com/office/powerpoint/2010/main" val="675611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DE00B7A-736B-3740-AA83-1A8745F0CBE3}"/>
              </a:ext>
            </a:extLst>
          </p:cNvPr>
          <p:cNvSpPr>
            <a:spLocks noGrp="1"/>
          </p:cNvSpPr>
          <p:nvPr>
            <p:ph type="body" sz="half" idx="2"/>
          </p:nvPr>
        </p:nvSpPr>
        <p:spPr>
          <a:xfrm>
            <a:off x="1945619" y="182217"/>
            <a:ext cx="8300762" cy="798445"/>
          </a:xfrm>
        </p:spPr>
        <p:txBody>
          <a:bodyPr/>
          <a:lstStyle/>
          <a:p>
            <a:pPr algn="ctr"/>
            <a:r>
              <a:rPr lang="en-US" dirty="0"/>
              <a:t>H</a:t>
            </a:r>
            <a:r>
              <a:rPr lang="en-US" baseline="-25000" dirty="0"/>
              <a:t>0</a:t>
            </a:r>
            <a:r>
              <a:rPr lang="en-US" dirty="0"/>
              <a:t>: The 2 populations have equal means.</a:t>
            </a:r>
          </a:p>
          <a:p>
            <a:pPr algn="ctr"/>
            <a:r>
              <a:rPr lang="en-US" dirty="0"/>
              <a:t>H</a:t>
            </a:r>
            <a:r>
              <a:rPr lang="en-US" baseline="-25000" dirty="0"/>
              <a:t>1</a:t>
            </a:r>
            <a:r>
              <a:rPr lang="en-US" dirty="0"/>
              <a:t>: The 2 populations do not have </a:t>
            </a:r>
            <a:r>
              <a:rPr lang="en-US"/>
              <a:t>equal means.</a:t>
            </a:r>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BDB36832-3174-7546-958F-0770BDD7793F}"/>
              </a:ext>
            </a:extLst>
          </p:cNvPr>
          <p:cNvPicPr>
            <a:picLocks noChangeAspect="1"/>
          </p:cNvPicPr>
          <p:nvPr/>
        </p:nvPicPr>
        <p:blipFill>
          <a:blip r:embed="rId2"/>
          <a:stretch>
            <a:fillRect/>
          </a:stretch>
        </p:blipFill>
        <p:spPr>
          <a:xfrm>
            <a:off x="1945619" y="1403350"/>
            <a:ext cx="8547100" cy="4051300"/>
          </a:xfrm>
          <a:prstGeom prst="rect">
            <a:avLst/>
          </a:prstGeom>
        </p:spPr>
      </p:pic>
    </p:spTree>
    <p:extLst>
      <p:ext uri="{BB962C8B-B14F-4D97-AF65-F5344CB8AC3E}">
        <p14:creationId xmlns:p14="http://schemas.microsoft.com/office/powerpoint/2010/main" val="3995385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9AD860CD-A46C-A447-A5FA-4568730C9153}"/>
              </a:ext>
            </a:extLst>
          </p:cNvPr>
          <p:cNvSpPr>
            <a:spLocks noGrp="1"/>
          </p:cNvSpPr>
          <p:nvPr>
            <p:ph type="body" sz="half" idx="2"/>
          </p:nvPr>
        </p:nvSpPr>
        <p:spPr>
          <a:xfrm>
            <a:off x="1643269" y="301487"/>
            <a:ext cx="8198195" cy="785192"/>
          </a:xfrm>
        </p:spPr>
        <p:txBody>
          <a:bodyPr/>
          <a:lstStyle/>
          <a:p>
            <a:pPr algn="ctr"/>
            <a:r>
              <a:rPr lang="en-US" dirty="0"/>
              <a:t>H</a:t>
            </a:r>
            <a:r>
              <a:rPr lang="en-US" baseline="-25000" dirty="0"/>
              <a:t>0</a:t>
            </a:r>
            <a:r>
              <a:rPr lang="en-US" dirty="0"/>
              <a:t>: The two populations are equal.</a:t>
            </a:r>
          </a:p>
          <a:p>
            <a:pPr algn="ctr"/>
            <a:r>
              <a:rPr lang="en-US" dirty="0"/>
              <a:t>H</a:t>
            </a:r>
            <a:r>
              <a:rPr lang="en-US" baseline="-25000" dirty="0"/>
              <a:t>1</a:t>
            </a:r>
            <a:r>
              <a:rPr lang="en-US" dirty="0"/>
              <a:t>: The two populations are not equal.</a:t>
            </a:r>
          </a:p>
        </p:txBody>
      </p:sp>
      <p:pic>
        <p:nvPicPr>
          <p:cNvPr id="7" name="Picture 6" descr="A screenshot of a social media post&#10;&#10;Description automatically generated">
            <a:extLst>
              <a:ext uri="{FF2B5EF4-FFF2-40B4-BE49-F238E27FC236}">
                <a16:creationId xmlns:a16="http://schemas.microsoft.com/office/drawing/2014/main" id="{D46BFA67-C49F-574F-8518-837B772B4CCF}"/>
              </a:ext>
            </a:extLst>
          </p:cNvPr>
          <p:cNvPicPr>
            <a:picLocks noChangeAspect="1"/>
          </p:cNvPicPr>
          <p:nvPr/>
        </p:nvPicPr>
        <p:blipFill>
          <a:blip r:embed="rId2"/>
          <a:stretch>
            <a:fillRect/>
          </a:stretch>
        </p:blipFill>
        <p:spPr>
          <a:xfrm>
            <a:off x="1860550" y="1237422"/>
            <a:ext cx="8470900" cy="5257800"/>
          </a:xfrm>
          <a:prstGeom prst="rect">
            <a:avLst/>
          </a:prstGeom>
        </p:spPr>
      </p:pic>
    </p:spTree>
    <p:extLst>
      <p:ext uri="{BB962C8B-B14F-4D97-AF65-F5344CB8AC3E}">
        <p14:creationId xmlns:p14="http://schemas.microsoft.com/office/powerpoint/2010/main" val="10905635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6C584887-5335-074E-80D8-207C3DBF7C1C}"/>
              </a:ext>
            </a:extLst>
          </p:cNvPr>
          <p:cNvPicPr>
            <a:picLocks noChangeAspect="1"/>
          </p:cNvPicPr>
          <p:nvPr/>
        </p:nvPicPr>
        <p:blipFill>
          <a:blip r:embed="rId2"/>
          <a:stretch>
            <a:fillRect/>
          </a:stretch>
        </p:blipFill>
        <p:spPr>
          <a:xfrm>
            <a:off x="1921565" y="269737"/>
            <a:ext cx="8534400" cy="18923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121AD4AA-43B8-4746-B49F-E39D2F01CA85}"/>
              </a:ext>
            </a:extLst>
          </p:cNvPr>
          <p:cNvPicPr>
            <a:picLocks noChangeAspect="1"/>
          </p:cNvPicPr>
          <p:nvPr/>
        </p:nvPicPr>
        <p:blipFill>
          <a:blip r:embed="rId3"/>
          <a:stretch>
            <a:fillRect/>
          </a:stretch>
        </p:blipFill>
        <p:spPr>
          <a:xfrm>
            <a:off x="2364085" y="2455379"/>
            <a:ext cx="7649359" cy="3761685"/>
          </a:xfrm>
          <a:prstGeom prst="rect">
            <a:avLst/>
          </a:prstGeom>
        </p:spPr>
      </p:pic>
    </p:spTree>
    <p:extLst>
      <p:ext uri="{BB962C8B-B14F-4D97-AF65-F5344CB8AC3E}">
        <p14:creationId xmlns:p14="http://schemas.microsoft.com/office/powerpoint/2010/main" val="3608943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15700B-15F7-9246-B66E-6EE08DF4DD1F}"/>
              </a:ext>
            </a:extLst>
          </p:cNvPr>
          <p:cNvSpPr txBox="1"/>
          <p:nvPr/>
        </p:nvSpPr>
        <p:spPr>
          <a:xfrm>
            <a:off x="0" y="1674674"/>
            <a:ext cx="10515601" cy="1754326"/>
          </a:xfrm>
          <a:prstGeom prst="rect">
            <a:avLst/>
          </a:prstGeom>
          <a:noFill/>
        </p:spPr>
        <p:txBody>
          <a:bodyPr wrap="square" rtlCol="0">
            <a:spAutoFit/>
          </a:bodyPr>
          <a:lstStyle/>
          <a:p>
            <a:pPr marL="465138" indent="-298450"/>
            <a:r>
              <a:rPr lang="en-US" sz="3600" dirty="0"/>
              <a:t>Is there a similar attribute (</a:t>
            </a:r>
            <a:r>
              <a:rPr lang="en-US" sz="3600" dirty="0" err="1"/>
              <a:t>i.e</a:t>
            </a:r>
            <a:r>
              <a:rPr lang="en-US" sz="3600" dirty="0"/>
              <a:t> </a:t>
            </a:r>
            <a:r>
              <a:rPr lang="en-US" sz="3600" dirty="0" err="1"/>
              <a:t>acousticness</a:t>
            </a:r>
            <a:r>
              <a:rPr lang="en-US" sz="3600" dirty="0"/>
              <a:t>/valence/energy/danceability) that a large portion of the songs have?</a:t>
            </a:r>
          </a:p>
        </p:txBody>
      </p:sp>
    </p:spTree>
    <p:extLst>
      <p:ext uri="{BB962C8B-B14F-4D97-AF65-F5344CB8AC3E}">
        <p14:creationId xmlns:p14="http://schemas.microsoft.com/office/powerpoint/2010/main" val="1685150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3D358E14-B430-4367-9BFB-3AC7045348AD}"/>
              </a:ext>
            </a:extLst>
          </p:cNvPr>
          <p:cNvPicPr>
            <a:picLocks noChangeAspect="1"/>
          </p:cNvPicPr>
          <p:nvPr/>
        </p:nvPicPr>
        <p:blipFill>
          <a:blip r:embed="rId2"/>
          <a:stretch>
            <a:fillRect/>
          </a:stretch>
        </p:blipFill>
        <p:spPr>
          <a:xfrm>
            <a:off x="772547" y="0"/>
            <a:ext cx="10646906" cy="6858000"/>
          </a:xfrm>
          <a:prstGeom prst="rect">
            <a:avLst/>
          </a:prstGeom>
        </p:spPr>
      </p:pic>
      <p:sp>
        <p:nvSpPr>
          <p:cNvPr id="4" name="TextBox 3">
            <a:extLst>
              <a:ext uri="{FF2B5EF4-FFF2-40B4-BE49-F238E27FC236}">
                <a16:creationId xmlns:a16="http://schemas.microsoft.com/office/drawing/2014/main" id="{09ABEA49-A475-49A3-AFCA-6CA192693740}"/>
              </a:ext>
            </a:extLst>
          </p:cNvPr>
          <p:cNvSpPr txBox="1"/>
          <p:nvPr/>
        </p:nvSpPr>
        <p:spPr>
          <a:xfrm>
            <a:off x="8816549" y="5307675"/>
            <a:ext cx="1870900" cy="369332"/>
          </a:xfrm>
          <a:prstGeom prst="rect">
            <a:avLst/>
          </a:prstGeom>
          <a:solidFill>
            <a:schemeClr val="tx1"/>
          </a:solidFill>
          <a:ln>
            <a:solidFill>
              <a:schemeClr val="tx2">
                <a:lumMod val="50000"/>
              </a:schemeClr>
            </a:solidFill>
          </a:ln>
        </p:spPr>
        <p:txBody>
          <a:bodyPr wrap="square" rtlCol="0">
            <a:spAutoFit/>
          </a:bodyPr>
          <a:lstStyle/>
          <a:p>
            <a:r>
              <a:rPr lang="en-US" dirty="0">
                <a:solidFill>
                  <a:schemeClr val="bg2"/>
                </a:solidFill>
              </a:rPr>
              <a:t>23,550 songs</a:t>
            </a:r>
          </a:p>
        </p:txBody>
      </p:sp>
      <p:sp>
        <p:nvSpPr>
          <p:cNvPr id="2" name="Rectangle 1">
            <a:extLst>
              <a:ext uri="{FF2B5EF4-FFF2-40B4-BE49-F238E27FC236}">
                <a16:creationId xmlns:a16="http://schemas.microsoft.com/office/drawing/2014/main" id="{F52348AF-A5E5-4730-A31A-5A4F2D71F664}"/>
              </a:ext>
            </a:extLst>
          </p:cNvPr>
          <p:cNvSpPr/>
          <p:nvPr/>
        </p:nvSpPr>
        <p:spPr>
          <a:xfrm>
            <a:off x="968884" y="1179104"/>
            <a:ext cx="2406569" cy="5148141"/>
          </a:xfrm>
          <a:prstGeom prst="rect">
            <a:avLst/>
          </a:prstGeom>
          <a:solidFill>
            <a:schemeClr val="tx1"/>
          </a:solidFill>
          <a:ln>
            <a:solidFill>
              <a:schemeClr val="bg2"/>
            </a:solidFill>
          </a:ln>
        </p:spPr>
        <p:txBody>
          <a:bodyPr wrap="square">
            <a:spAutoFit/>
          </a:bodyPr>
          <a:lstStyle/>
          <a:p>
            <a:pPr>
              <a:lnSpc>
                <a:spcPct val="107000"/>
              </a:lnSpc>
            </a:pPr>
            <a:r>
              <a:rPr lang="en-US" sz="1400" b="1" dirty="0" err="1">
                <a:solidFill>
                  <a:srgbClr val="0070C0"/>
                </a:solidFill>
                <a:highlight>
                  <a:srgbClr val="00FF00"/>
                </a:highlight>
                <a:latin typeface="Times New Roman" panose="02020603050405020304" pitchFamily="18" charset="0"/>
                <a:ea typeface="Times New Roman" panose="02020603050405020304" pitchFamily="18" charset="0"/>
                <a:cs typeface="Times New Roman" panose="02020603050405020304" pitchFamily="18" charset="0"/>
              </a:rPr>
              <a:t>songid</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performer</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song</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spotify_genre</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spotify_track_id</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spotify_track_preview_url</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spotify_track_album</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spotify_track_explicit</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spotify_track_duration_ms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spotify_track_popularity</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danceability</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energy</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key</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loudness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mode</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speechiness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acousticness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instrumentalness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liveness</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valence</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tempo</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4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time_signature</a:t>
            </a:r>
            <a:endParaRPr lang="en-US" sz="12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034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A7E95E4F-6A14-4D42-B836-77B5D6713947}"/>
              </a:ext>
            </a:extLst>
          </p:cNvPr>
          <p:cNvPicPr>
            <a:picLocks noChangeAspect="1"/>
          </p:cNvPicPr>
          <p:nvPr/>
        </p:nvPicPr>
        <p:blipFill>
          <a:blip r:embed="rId2"/>
          <a:stretch>
            <a:fillRect/>
          </a:stretch>
        </p:blipFill>
        <p:spPr>
          <a:xfrm>
            <a:off x="692537" y="0"/>
            <a:ext cx="10646906" cy="6858000"/>
          </a:xfrm>
          <a:prstGeom prst="rect">
            <a:avLst/>
          </a:prstGeom>
        </p:spPr>
      </p:pic>
      <p:sp>
        <p:nvSpPr>
          <p:cNvPr id="4" name="TextBox 3">
            <a:extLst>
              <a:ext uri="{FF2B5EF4-FFF2-40B4-BE49-F238E27FC236}">
                <a16:creationId xmlns:a16="http://schemas.microsoft.com/office/drawing/2014/main" id="{2F48FAB6-3540-432E-8826-061087A9C0CF}"/>
              </a:ext>
            </a:extLst>
          </p:cNvPr>
          <p:cNvSpPr txBox="1"/>
          <p:nvPr/>
        </p:nvSpPr>
        <p:spPr>
          <a:xfrm>
            <a:off x="6623668" y="4808912"/>
            <a:ext cx="2314592" cy="400110"/>
          </a:xfrm>
          <a:prstGeom prst="rect">
            <a:avLst/>
          </a:prstGeom>
          <a:solidFill>
            <a:schemeClr val="tx1"/>
          </a:solidFill>
          <a:ln>
            <a:solidFill>
              <a:srgbClr val="0070C0"/>
            </a:solidFill>
          </a:ln>
        </p:spPr>
        <p:txBody>
          <a:bodyPr wrap="square" rtlCol="0">
            <a:spAutoFit/>
          </a:bodyPr>
          <a:lstStyle/>
          <a:p>
            <a:r>
              <a:rPr lang="en-US" sz="2000" dirty="0">
                <a:solidFill>
                  <a:schemeClr val="bg2"/>
                </a:solidFill>
                <a:latin typeface="Times New Roman" panose="02020603050405020304" pitchFamily="18" charset="0"/>
                <a:cs typeface="Times New Roman" panose="02020603050405020304" pitchFamily="18" charset="0"/>
              </a:rPr>
              <a:t>Over 320,000 rows</a:t>
            </a:r>
          </a:p>
        </p:txBody>
      </p:sp>
      <p:sp>
        <p:nvSpPr>
          <p:cNvPr id="6" name="Rectangle 5">
            <a:extLst>
              <a:ext uri="{FF2B5EF4-FFF2-40B4-BE49-F238E27FC236}">
                <a16:creationId xmlns:a16="http://schemas.microsoft.com/office/drawing/2014/main" id="{5F763FEC-3D70-4AA5-9231-EE462E824765}"/>
              </a:ext>
            </a:extLst>
          </p:cNvPr>
          <p:cNvSpPr/>
          <p:nvPr/>
        </p:nvSpPr>
        <p:spPr>
          <a:xfrm>
            <a:off x="852557" y="2826343"/>
            <a:ext cx="2314592" cy="3005631"/>
          </a:xfrm>
          <a:prstGeom prst="rect">
            <a:avLst/>
          </a:prstGeom>
          <a:solidFill>
            <a:schemeClr val="tx1"/>
          </a:solidFill>
          <a:ln>
            <a:solidFill>
              <a:srgbClr val="0070C0"/>
            </a:solidFill>
          </a:ln>
        </p:spPr>
        <p:txBody>
          <a:bodyPr wrap="square">
            <a:spAutoFit/>
          </a:bodyPr>
          <a:lstStyle/>
          <a:p>
            <a:pPr>
              <a:lnSpc>
                <a:spcPct val="107000"/>
              </a:lnSpc>
            </a:pPr>
            <a:r>
              <a:rPr lang="en-US" b="1" u="sng"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Fields</a:t>
            </a:r>
          </a:p>
          <a:p>
            <a:pPr>
              <a:lnSpc>
                <a:spcPct val="107000"/>
              </a:lnSpc>
            </a:pPr>
            <a:r>
              <a:rPr lang="en-US" sz="16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url</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weekid</a:t>
            </a:r>
            <a:endParaRPr lang="en-US" sz="1400" dirty="0">
              <a:solidFill>
                <a:srgbClr val="0070C0"/>
              </a:solidFill>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week_position</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song</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performer</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highlight>
                  <a:srgbClr val="00FF00"/>
                </a:highlight>
                <a:latin typeface="Times New Roman" panose="02020603050405020304" pitchFamily="18" charset="0"/>
                <a:ea typeface="Times New Roman" panose="02020603050405020304" pitchFamily="18" charset="0"/>
                <a:cs typeface="Times New Roman" panose="02020603050405020304" pitchFamily="18" charset="0"/>
              </a:rPr>
              <a:t>songid</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instance</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previous_week_position</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highlight>
                  <a:srgbClr val="FFFF00"/>
                </a:highlight>
                <a:latin typeface="Times New Roman" panose="02020603050405020304" pitchFamily="18" charset="0"/>
                <a:ea typeface="Times New Roman" panose="02020603050405020304" pitchFamily="18" charset="0"/>
                <a:cs typeface="Times New Roman" panose="02020603050405020304" pitchFamily="18" charset="0"/>
              </a:rPr>
              <a:t>peak_position</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US" sz="1600" b="1" dirty="0" err="1">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weeks_on_chart</a:t>
            </a:r>
            <a:endParaRPr lang="en-US" sz="14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94942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9A064E4-72F1-41DD-96D9-986D8C1D7D49}"/>
              </a:ext>
            </a:extLst>
          </p:cNvPr>
          <p:cNvSpPr txBox="1"/>
          <p:nvPr/>
        </p:nvSpPr>
        <p:spPr>
          <a:xfrm>
            <a:off x="117138" y="1839884"/>
            <a:ext cx="3272050" cy="1384995"/>
          </a:xfrm>
          <a:prstGeom prst="rect">
            <a:avLst/>
          </a:prstGeom>
          <a:noFill/>
        </p:spPr>
        <p:txBody>
          <a:bodyPr wrap="none" rtlCol="0">
            <a:spAutoFit/>
          </a:bodyPr>
          <a:lstStyle/>
          <a:p>
            <a:pPr lvl="0" defTabSz="914400" eaLnBrk="0" fontAlgn="base" hangingPunct="0">
              <a:spcBef>
                <a:spcPct val="0"/>
              </a:spcBef>
              <a:spcAft>
                <a:spcPct val="0"/>
              </a:spcAft>
            </a:pPr>
            <a:r>
              <a:rPr lang="en-US" altLang="en-US" b="1" u="sng" dirty="0"/>
              <a:t>Popularity:</a:t>
            </a:r>
          </a:p>
          <a:p>
            <a:pPr lvl="0" defTabSz="914400" eaLnBrk="0" fontAlgn="base" hangingPunct="0">
              <a:spcBef>
                <a:spcPct val="0"/>
              </a:spcBef>
              <a:spcAft>
                <a:spcPct val="0"/>
              </a:spcAft>
            </a:pPr>
            <a:r>
              <a:rPr lang="en-US" altLang="en-US" sz="1600" dirty="0"/>
              <a:t>-The correlation between both </a:t>
            </a:r>
          </a:p>
          <a:p>
            <a:pPr lvl="0" defTabSz="914400" eaLnBrk="0" fontAlgn="base" hangingPunct="0">
              <a:spcBef>
                <a:spcPct val="0"/>
              </a:spcBef>
              <a:spcAft>
                <a:spcPct val="0"/>
              </a:spcAft>
            </a:pPr>
            <a:r>
              <a:rPr lang="en-US" altLang="en-US" sz="1600" dirty="0"/>
              <a:t>factors is -0.33 </a:t>
            </a:r>
          </a:p>
          <a:p>
            <a:pPr lvl="0" defTabSz="914400" eaLnBrk="0" fontAlgn="base" hangingPunct="0">
              <a:spcBef>
                <a:spcPct val="0"/>
              </a:spcBef>
              <a:spcAft>
                <a:spcPct val="0"/>
              </a:spcAft>
            </a:pPr>
            <a:r>
              <a:rPr lang="en-US" altLang="en-US" sz="1600" dirty="0"/>
              <a:t>-The p-value is 0.0 </a:t>
            </a:r>
          </a:p>
          <a:p>
            <a:endParaRPr lang="en-US" dirty="0"/>
          </a:p>
        </p:txBody>
      </p:sp>
      <p:sp>
        <p:nvSpPr>
          <p:cNvPr id="6" name="TextBox 5">
            <a:extLst>
              <a:ext uri="{FF2B5EF4-FFF2-40B4-BE49-F238E27FC236}">
                <a16:creationId xmlns:a16="http://schemas.microsoft.com/office/drawing/2014/main" id="{8FE9A7BD-1EA3-4D7D-9D1C-FE95959C8F20}"/>
              </a:ext>
            </a:extLst>
          </p:cNvPr>
          <p:cNvSpPr txBox="1"/>
          <p:nvPr/>
        </p:nvSpPr>
        <p:spPr>
          <a:xfrm>
            <a:off x="1163782" y="275600"/>
            <a:ext cx="10912240" cy="523220"/>
          </a:xfrm>
          <a:prstGeom prst="rect">
            <a:avLst/>
          </a:prstGeom>
          <a:noFill/>
          <a:ln w="19050">
            <a:solidFill>
              <a:srgbClr val="0070C0"/>
            </a:solidFill>
          </a:ln>
        </p:spPr>
        <p:txBody>
          <a:bodyPr wrap="square" rtlCol="0">
            <a:spAutoFit/>
          </a:bodyPr>
          <a:lstStyle/>
          <a:p>
            <a:r>
              <a:rPr lang="en-US" sz="2800" b="1" dirty="0">
                <a:solidFill>
                  <a:schemeClr val="bg2">
                    <a:lumMod val="75000"/>
                  </a:schemeClr>
                </a:solidFill>
              </a:rPr>
              <a:t>Correlation amongst the popularity Spotify attributes</a:t>
            </a:r>
            <a:endParaRPr lang="en-US" b="1" dirty="0">
              <a:solidFill>
                <a:schemeClr val="bg2">
                  <a:lumMod val="75000"/>
                </a:schemeClr>
              </a:solidFill>
            </a:endParaRPr>
          </a:p>
        </p:txBody>
      </p:sp>
      <p:pic>
        <p:nvPicPr>
          <p:cNvPr id="10" name="Picture 9" descr="A screenshot of a cell phone&#10;&#10;Description automatically generated">
            <a:extLst>
              <a:ext uri="{FF2B5EF4-FFF2-40B4-BE49-F238E27FC236}">
                <a16:creationId xmlns:a16="http://schemas.microsoft.com/office/drawing/2014/main" id="{8DF4E518-7882-4D77-8D61-EC39F4954468}"/>
              </a:ext>
            </a:extLst>
          </p:cNvPr>
          <p:cNvPicPr>
            <a:picLocks noChangeAspect="1"/>
          </p:cNvPicPr>
          <p:nvPr/>
        </p:nvPicPr>
        <p:blipFill>
          <a:blip r:embed="rId2"/>
          <a:stretch>
            <a:fillRect/>
          </a:stretch>
        </p:blipFill>
        <p:spPr>
          <a:xfrm>
            <a:off x="3663508" y="1090966"/>
            <a:ext cx="8237152" cy="5491434"/>
          </a:xfrm>
          <a:prstGeom prst="rect">
            <a:avLst/>
          </a:prstGeom>
        </p:spPr>
      </p:pic>
    </p:spTree>
    <p:extLst>
      <p:ext uri="{BB962C8B-B14F-4D97-AF65-F5344CB8AC3E}">
        <p14:creationId xmlns:p14="http://schemas.microsoft.com/office/powerpoint/2010/main" val="805630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578F5B-6C91-49C1-BE40-3948FA0C1054}"/>
              </a:ext>
            </a:extLst>
          </p:cNvPr>
          <p:cNvSpPr txBox="1"/>
          <p:nvPr/>
        </p:nvSpPr>
        <p:spPr>
          <a:xfrm>
            <a:off x="5436984" y="743111"/>
            <a:ext cx="6494612" cy="1354217"/>
          </a:xfrm>
          <a:prstGeom prst="rect">
            <a:avLst/>
          </a:prstGeom>
          <a:noFill/>
        </p:spPr>
        <p:txBody>
          <a:bodyPr wrap="square" rtlCol="0">
            <a:spAutoFit/>
          </a:bodyPr>
          <a:lstStyle/>
          <a:p>
            <a:pPr lvl="0" defTabSz="914400" eaLnBrk="0" fontAlgn="base" hangingPunct="0">
              <a:spcBef>
                <a:spcPct val="0"/>
              </a:spcBef>
              <a:spcAft>
                <a:spcPct val="0"/>
              </a:spcAft>
            </a:pPr>
            <a:r>
              <a:rPr lang="en-US" altLang="en-US" sz="2400" dirty="0">
                <a:latin typeface="Times New Roman" panose="02020603050405020304" pitchFamily="18" charset="0"/>
                <a:cs typeface="Times New Roman" panose="02020603050405020304" pitchFamily="18" charset="0"/>
              </a:rPr>
              <a:t>Danceability, </a:t>
            </a:r>
            <a:r>
              <a:rPr lang="en-US" altLang="en-US" sz="2400" dirty="0" err="1">
                <a:latin typeface="Times New Roman" panose="02020603050405020304" pitchFamily="18" charset="0"/>
                <a:cs typeface="Times New Roman" panose="02020603050405020304" pitchFamily="18" charset="0"/>
              </a:rPr>
              <a:t>Speechiness</a:t>
            </a:r>
            <a:r>
              <a:rPr lang="en-US" altLang="en-US" sz="2400" dirty="0">
                <a:latin typeface="Times New Roman" panose="02020603050405020304" pitchFamily="18" charset="0"/>
                <a:cs typeface="Times New Roman" panose="02020603050405020304" pitchFamily="18" charset="0"/>
              </a:rPr>
              <a:t>, and Valence</a:t>
            </a:r>
          </a:p>
          <a:p>
            <a:pPr lvl="0" defTabSz="914400" eaLnBrk="0" fontAlgn="base" hangingPunct="0">
              <a:spcBef>
                <a:spcPct val="0"/>
              </a:spcBef>
              <a:spcAft>
                <a:spcPct val="0"/>
              </a:spcAft>
            </a:pPr>
            <a:r>
              <a:rPr lang="en-US" altLang="en-US" sz="2000" dirty="0">
                <a:latin typeface="Times New Roman" panose="02020603050405020304" pitchFamily="18" charset="0"/>
                <a:cs typeface="Times New Roman" panose="02020603050405020304" pitchFamily="18" charset="0"/>
              </a:rPr>
              <a:t>- The correlation between both factors is -0.05 </a:t>
            </a:r>
          </a:p>
          <a:p>
            <a:pPr lvl="0" defTabSz="914400" eaLnBrk="0" fontAlgn="base" hangingPunct="0">
              <a:spcBef>
                <a:spcPct val="0"/>
              </a:spcBef>
              <a:spcAft>
                <a:spcPct val="0"/>
              </a:spcAft>
            </a:pPr>
            <a:r>
              <a:rPr lang="en-US" altLang="en-US" sz="2000" dirty="0">
                <a:latin typeface="Times New Roman" panose="02020603050405020304" pitchFamily="18" charset="0"/>
                <a:cs typeface="Times New Roman" panose="02020603050405020304" pitchFamily="18" charset="0"/>
              </a:rPr>
              <a:t>- The p-value is 0.0 </a:t>
            </a:r>
            <a:endParaRPr lang="en-US" altLang="en-US" sz="4400" dirty="0">
              <a:latin typeface="Times New Roman" panose="02020603050405020304" pitchFamily="18" charset="0"/>
              <a:cs typeface="Times New Roman" panose="02020603050405020304" pitchFamily="18" charset="0"/>
            </a:endParaRPr>
          </a:p>
          <a:p>
            <a:endParaRPr lang="en-US" dirty="0"/>
          </a:p>
        </p:txBody>
      </p:sp>
      <p:pic>
        <p:nvPicPr>
          <p:cNvPr id="7" name="Picture 6" descr="A screenshot of a cell phone&#10;&#10;Description automatically generated">
            <a:extLst>
              <a:ext uri="{FF2B5EF4-FFF2-40B4-BE49-F238E27FC236}">
                <a16:creationId xmlns:a16="http://schemas.microsoft.com/office/drawing/2014/main" id="{6452DC82-4028-4920-85E6-10CA347A2DA0}"/>
              </a:ext>
            </a:extLst>
          </p:cNvPr>
          <p:cNvPicPr>
            <a:picLocks noChangeAspect="1"/>
          </p:cNvPicPr>
          <p:nvPr/>
        </p:nvPicPr>
        <p:blipFill>
          <a:blip r:embed="rId2"/>
          <a:stretch>
            <a:fillRect/>
          </a:stretch>
        </p:blipFill>
        <p:spPr>
          <a:xfrm>
            <a:off x="379088" y="155413"/>
            <a:ext cx="4631076" cy="308738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4A76F43-AB20-4B09-ABAF-2CC673650A1C}"/>
              </a:ext>
            </a:extLst>
          </p:cNvPr>
          <p:cNvPicPr>
            <a:picLocks noChangeAspect="1"/>
          </p:cNvPicPr>
          <p:nvPr/>
        </p:nvPicPr>
        <p:blipFill>
          <a:blip r:embed="rId3"/>
          <a:stretch>
            <a:fillRect/>
          </a:stretch>
        </p:blipFill>
        <p:spPr>
          <a:xfrm>
            <a:off x="379088" y="3502505"/>
            <a:ext cx="4631076" cy="3087384"/>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AE7FC14-BF97-44EB-8F31-29EF9F2F6863}"/>
              </a:ext>
            </a:extLst>
          </p:cNvPr>
          <p:cNvPicPr>
            <a:picLocks noChangeAspect="1"/>
          </p:cNvPicPr>
          <p:nvPr/>
        </p:nvPicPr>
        <p:blipFill>
          <a:blip r:embed="rId4"/>
          <a:stretch>
            <a:fillRect/>
          </a:stretch>
        </p:blipFill>
        <p:spPr>
          <a:xfrm>
            <a:off x="5790575" y="3502505"/>
            <a:ext cx="4631076" cy="3087384"/>
          </a:xfrm>
          <a:prstGeom prst="rect">
            <a:avLst/>
          </a:prstGeom>
        </p:spPr>
      </p:pic>
    </p:spTree>
    <p:extLst>
      <p:ext uri="{BB962C8B-B14F-4D97-AF65-F5344CB8AC3E}">
        <p14:creationId xmlns:p14="http://schemas.microsoft.com/office/powerpoint/2010/main" val="2399995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DA188F2-8285-4047-9FB5-CA134DE0E709}"/>
              </a:ext>
            </a:extLst>
          </p:cNvPr>
          <p:cNvPicPr>
            <a:picLocks noChangeAspect="1"/>
          </p:cNvPicPr>
          <p:nvPr/>
        </p:nvPicPr>
        <p:blipFill>
          <a:blip r:embed="rId2"/>
          <a:stretch>
            <a:fillRect/>
          </a:stretch>
        </p:blipFill>
        <p:spPr>
          <a:xfrm>
            <a:off x="8370477" y="286112"/>
            <a:ext cx="3538265" cy="2358843"/>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0270741C-52AA-4C9B-9DDB-23AAB66A996F}"/>
              </a:ext>
            </a:extLst>
          </p:cNvPr>
          <p:cNvPicPr>
            <a:picLocks noChangeAspect="1"/>
          </p:cNvPicPr>
          <p:nvPr/>
        </p:nvPicPr>
        <p:blipFill>
          <a:blip r:embed="rId3"/>
          <a:stretch>
            <a:fillRect/>
          </a:stretch>
        </p:blipFill>
        <p:spPr>
          <a:xfrm>
            <a:off x="8370477" y="3801373"/>
            <a:ext cx="3538267" cy="2358844"/>
          </a:xfrm>
          <a:prstGeom prst="rect">
            <a:avLst/>
          </a:prstGeom>
        </p:spPr>
      </p:pic>
      <p:sp>
        <p:nvSpPr>
          <p:cNvPr id="2" name="TextBox 1">
            <a:extLst>
              <a:ext uri="{FF2B5EF4-FFF2-40B4-BE49-F238E27FC236}">
                <a16:creationId xmlns:a16="http://schemas.microsoft.com/office/drawing/2014/main" id="{0A6E1AEC-7108-43F7-90D9-DCD651D1AF45}"/>
              </a:ext>
            </a:extLst>
          </p:cNvPr>
          <p:cNvSpPr txBox="1"/>
          <p:nvPr/>
        </p:nvSpPr>
        <p:spPr>
          <a:xfrm>
            <a:off x="1662735" y="2942472"/>
            <a:ext cx="8866530" cy="523220"/>
          </a:xfrm>
          <a:prstGeom prst="rect">
            <a:avLst/>
          </a:prstGeom>
          <a:noFill/>
          <a:ln w="19050">
            <a:solidFill>
              <a:srgbClr val="0070C0"/>
            </a:solidFill>
          </a:ln>
        </p:spPr>
        <p:txBody>
          <a:bodyPr wrap="none" rtlCol="0">
            <a:spAutoFit/>
          </a:bodyPr>
          <a:lstStyle/>
          <a:p>
            <a:r>
              <a:rPr lang="en-US" sz="2800" b="1" dirty="0">
                <a:solidFill>
                  <a:schemeClr val="bg2">
                    <a:lumMod val="75000"/>
                  </a:schemeClr>
                </a:solidFill>
              </a:rPr>
              <a:t>No correlation amongst the other Spotify attributes</a:t>
            </a:r>
            <a:endParaRPr lang="en-US" b="1" dirty="0">
              <a:solidFill>
                <a:schemeClr val="bg2">
                  <a:lumMod val="75000"/>
                </a:schemeClr>
              </a:solidFill>
            </a:endParaRPr>
          </a:p>
        </p:txBody>
      </p:sp>
      <p:pic>
        <p:nvPicPr>
          <p:cNvPr id="6" name="Picture 5" descr="A screenshot of a cell phone&#10;&#10;Description automatically generated">
            <a:extLst>
              <a:ext uri="{FF2B5EF4-FFF2-40B4-BE49-F238E27FC236}">
                <a16:creationId xmlns:a16="http://schemas.microsoft.com/office/drawing/2014/main" id="{4AB9E55E-9EE2-4F89-A00E-3452D5A5736E}"/>
              </a:ext>
            </a:extLst>
          </p:cNvPr>
          <p:cNvPicPr>
            <a:picLocks noChangeAspect="1"/>
          </p:cNvPicPr>
          <p:nvPr/>
        </p:nvPicPr>
        <p:blipFill>
          <a:blip r:embed="rId4"/>
          <a:stretch>
            <a:fillRect/>
          </a:stretch>
        </p:blipFill>
        <p:spPr>
          <a:xfrm>
            <a:off x="543345" y="286112"/>
            <a:ext cx="3538266" cy="235884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9A09598-CF51-49C7-834D-37295E31F3A5}"/>
              </a:ext>
            </a:extLst>
          </p:cNvPr>
          <p:cNvPicPr>
            <a:picLocks noChangeAspect="1"/>
          </p:cNvPicPr>
          <p:nvPr/>
        </p:nvPicPr>
        <p:blipFill>
          <a:blip r:embed="rId5"/>
          <a:stretch>
            <a:fillRect/>
          </a:stretch>
        </p:blipFill>
        <p:spPr>
          <a:xfrm>
            <a:off x="543345" y="3801373"/>
            <a:ext cx="3538266" cy="2358844"/>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61A9CC4F-9675-4DB0-8A6C-31571A40ACD8}"/>
              </a:ext>
            </a:extLst>
          </p:cNvPr>
          <p:cNvPicPr>
            <a:picLocks noChangeAspect="1"/>
          </p:cNvPicPr>
          <p:nvPr/>
        </p:nvPicPr>
        <p:blipFill>
          <a:blip r:embed="rId6"/>
          <a:stretch>
            <a:fillRect/>
          </a:stretch>
        </p:blipFill>
        <p:spPr>
          <a:xfrm>
            <a:off x="4456911" y="293001"/>
            <a:ext cx="3538266" cy="2358843"/>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1555724E-D527-4BF5-B174-C0085791B2EE}"/>
              </a:ext>
            </a:extLst>
          </p:cNvPr>
          <p:cNvPicPr>
            <a:picLocks noChangeAspect="1"/>
          </p:cNvPicPr>
          <p:nvPr/>
        </p:nvPicPr>
        <p:blipFill>
          <a:blip r:embed="rId7"/>
          <a:stretch>
            <a:fillRect/>
          </a:stretch>
        </p:blipFill>
        <p:spPr>
          <a:xfrm>
            <a:off x="4456911" y="3787042"/>
            <a:ext cx="3538266" cy="2358844"/>
          </a:xfrm>
          <a:prstGeom prst="rect">
            <a:avLst/>
          </a:prstGeom>
        </p:spPr>
      </p:pic>
    </p:spTree>
    <p:extLst>
      <p:ext uri="{BB962C8B-B14F-4D97-AF65-F5344CB8AC3E}">
        <p14:creationId xmlns:p14="http://schemas.microsoft.com/office/powerpoint/2010/main" val="285114320"/>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otalTime>326</TotalTime>
  <Words>657</Words>
  <Application>Microsoft Macintosh PowerPoint</Application>
  <PresentationFormat>Widescreen</PresentationFormat>
  <Paragraphs>119</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Century Gothic</vt:lpstr>
      <vt:lpstr>Times New Roman</vt:lpstr>
      <vt:lpstr>Wingdings 3</vt:lpstr>
      <vt:lpstr>Slice</vt:lpstr>
      <vt:lpstr>What makes a song popular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Trends over the Decade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Backup</vt:lpstr>
      <vt:lpstr>PowerPoint Presentation</vt:lpstr>
      <vt:lpstr>PowerPoint Presentation</vt:lpstr>
      <vt:lpstr>PowerPoint Presentation</vt:lpstr>
      <vt:lpstr>PowerPoint Presentation</vt:lpstr>
      <vt:lpstr>PowerPoint Presentation</vt:lpstr>
      <vt:lpstr>PowerPoint Presentation</vt:lpstr>
      <vt:lpstr>“Most musical countries”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a song popular</dc:title>
  <dc:creator>bill pezzullo</dc:creator>
  <cp:lastModifiedBy>Microsoft Office User</cp:lastModifiedBy>
  <cp:revision>23</cp:revision>
  <dcterms:created xsi:type="dcterms:W3CDTF">2020-07-22T01:04:23Z</dcterms:created>
  <dcterms:modified xsi:type="dcterms:W3CDTF">2020-07-23T19:59:31Z</dcterms:modified>
</cp:coreProperties>
</file>